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83" r:id="rId2"/>
    <p:sldId id="372" r:id="rId3"/>
    <p:sldId id="374" r:id="rId4"/>
    <p:sldId id="376" r:id="rId5"/>
    <p:sldId id="377" r:id="rId6"/>
    <p:sldId id="259" r:id="rId7"/>
    <p:sldId id="276" r:id="rId8"/>
    <p:sldId id="260" r:id="rId9"/>
    <p:sldId id="261" r:id="rId10"/>
    <p:sldId id="379" r:id="rId11"/>
    <p:sldId id="266" r:id="rId12"/>
    <p:sldId id="281" r:id="rId13"/>
    <p:sldId id="378" r:id="rId14"/>
    <p:sldId id="382" r:id="rId15"/>
    <p:sldId id="263" r:id="rId16"/>
    <p:sldId id="380" r:id="rId17"/>
    <p:sldId id="271" r:id="rId18"/>
    <p:sldId id="272" r:id="rId19"/>
  </p:sldIdLst>
  <p:sldSz cx="9144000" cy="6858000" type="screen4x3"/>
  <p:notesSz cx="6807200" cy="9939338"/>
  <p:embeddedFontLst>
    <p:embeddedFont>
      <p:font typeface="나눔바른고딕" panose="020B0603020101020101" pitchFamily="34" charset="-127"/>
      <p:regular r:id="rId22"/>
      <p:bold r:id="rId23"/>
    </p:embeddedFont>
    <p:embeddedFont>
      <p:font typeface="맑은 고딕" panose="020B0503020000020004" pitchFamily="34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2" userDrawn="1">
          <p15:clr>
            <a:srgbClr val="A4A3A4"/>
          </p15:clr>
        </p15:guide>
        <p15:guide id="2" pos="8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3687F"/>
    <a:srgbClr val="C0504D"/>
    <a:srgbClr val="00AA86"/>
    <a:srgbClr val="65C267"/>
    <a:srgbClr val="00AEEF"/>
    <a:srgbClr val="3399FF"/>
    <a:srgbClr val="0E89D9"/>
    <a:srgbClr val="006600"/>
    <a:srgbClr val="841C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45" autoAdjust="0"/>
    <p:restoredTop sz="94660"/>
  </p:normalViewPr>
  <p:slideViewPr>
    <p:cSldViewPr showGuides="1">
      <p:cViewPr varScale="1">
        <p:scale>
          <a:sx n="110" d="100"/>
          <a:sy n="110" d="100"/>
        </p:scale>
        <p:origin x="1944" y="184"/>
      </p:cViewPr>
      <p:guideLst>
        <p:guide orient="horz" pos="1842"/>
        <p:guide pos="8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40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BEF21-385F-4135-B70E-6F20674F1FE1}" type="datetimeFigureOut">
              <a:rPr lang="ko-KR" altLang="en-US" smtClean="0"/>
              <a:pPr/>
              <a:t>2023. 11. 3.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C6A2C4-379A-4BC9-9800-A707FF84A5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38376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993E2F-7183-4B5A-B0DE-AC6241A4E302}" type="datetimeFigureOut">
              <a:rPr lang="ko-KR" altLang="en-US" smtClean="0"/>
              <a:pPr/>
              <a:t>2023. 11. 3.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EDFC8B-2B94-4248-B3B1-7D3537F5FA7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9159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3A7D-1872-4213-9B89-495FFD13A11C}" type="datetimeFigureOut">
              <a:rPr lang="ko-KR" altLang="en-US" smtClean="0"/>
              <a:pPr/>
              <a:t>2023. 11. 3.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1FCB-1D0D-4743-B3D4-46FC4D72A20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Picture 2" descr="I:\01_프레젠테이션\00_프리02\201212_03 닥터_농촌진흥청\PSD\IMG\간지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94508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3A7D-1872-4213-9B89-495FFD13A11C}" type="datetimeFigureOut">
              <a:rPr lang="ko-KR" altLang="en-US" smtClean="0"/>
              <a:pPr/>
              <a:t>2023. 11. 3.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1FCB-1D0D-4743-B3D4-46FC4D72A20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2603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3A7D-1872-4213-9B89-495FFD13A11C}" type="datetimeFigureOut">
              <a:rPr lang="ko-KR" altLang="en-US" smtClean="0"/>
              <a:pPr/>
              <a:t>2023. 11. 3.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1FCB-1D0D-4743-B3D4-46FC4D72A20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6999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3A7D-1872-4213-9B89-495FFD13A11C}" type="datetimeFigureOut">
              <a:rPr lang="ko-KR" altLang="en-US" smtClean="0"/>
              <a:pPr/>
              <a:t>2023. 11. 3.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1FCB-1D0D-4743-B3D4-46FC4D72A20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012A35E-8FD8-480D-896A-6B45210544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24328" y="6204731"/>
            <a:ext cx="14573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09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3A7D-1872-4213-9B89-495FFD13A11C}" type="datetimeFigureOut">
              <a:rPr lang="ko-KR" altLang="en-US" smtClean="0"/>
              <a:pPr/>
              <a:t>2023. 11. 3.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1FCB-1D0D-4743-B3D4-46FC4D72A20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6DE59F-0B2B-444E-B553-957924CFAA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08304" y="6143842"/>
            <a:ext cx="14573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55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3A7D-1872-4213-9B89-495FFD13A11C}" type="datetimeFigureOut">
              <a:rPr lang="ko-KR" altLang="en-US" smtClean="0"/>
              <a:pPr/>
              <a:t>2023. 11. 3.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1FCB-1D0D-4743-B3D4-46FC4D72A20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6549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3A7D-1872-4213-9B89-495FFD13A11C}" type="datetimeFigureOut">
              <a:rPr lang="ko-KR" altLang="en-US" smtClean="0"/>
              <a:pPr/>
              <a:t>2023. 11. 3.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1FCB-1D0D-4743-B3D4-46FC4D72A20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3851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3A7D-1872-4213-9B89-495FFD13A11C}" type="datetimeFigureOut">
              <a:rPr lang="ko-KR" altLang="en-US" smtClean="0"/>
              <a:pPr/>
              <a:t>2023. 11. 3.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1FCB-1D0D-4743-B3D4-46FC4D72A20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6902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3A7D-1872-4213-9B89-495FFD13A11C}" type="datetimeFigureOut">
              <a:rPr lang="ko-KR" altLang="en-US" smtClean="0"/>
              <a:pPr/>
              <a:t>2023. 11. 3.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1FCB-1D0D-4743-B3D4-46FC4D72A20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8880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3A7D-1872-4213-9B89-495FFD13A11C}" type="datetimeFigureOut">
              <a:rPr lang="ko-KR" altLang="en-US" smtClean="0"/>
              <a:pPr/>
              <a:t>2023. 11. 3.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1FCB-1D0D-4743-B3D4-46FC4D72A20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8152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3A7D-1872-4213-9B89-495FFD13A11C}" type="datetimeFigureOut">
              <a:rPr lang="ko-KR" altLang="en-US" smtClean="0"/>
              <a:pPr/>
              <a:t>2023. 11. 3.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1FCB-1D0D-4743-B3D4-46FC4D72A20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8165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83A7D-1872-4213-9B89-495FFD13A11C}" type="datetimeFigureOut">
              <a:rPr lang="ko-KR" altLang="en-US" smtClean="0"/>
              <a:pPr/>
              <a:t>2023. 11. 3.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61FCB-1D0D-4743-B3D4-46FC4D72A20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8325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publicdomainpictures.net/view-image.php?image=139333&amp;picture=stick-family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6AC53E29-DE32-4F84-8D28-0BF3C7751A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84" r="2" b="11827"/>
          <a:stretch/>
        </p:blipFill>
        <p:spPr>
          <a:xfrm>
            <a:off x="3059832" y="512910"/>
            <a:ext cx="5783056" cy="2916090"/>
          </a:xfrm>
          <a:custGeom>
            <a:avLst/>
            <a:gdLst/>
            <a:ahLst/>
            <a:cxnLst/>
            <a:rect l="l" t="t" r="r" b="b"/>
            <a:pathLst>
              <a:path w="7450687" h="3406460">
                <a:moveTo>
                  <a:pt x="6457914" y="0"/>
                </a:moveTo>
                <a:cubicBezTo>
                  <a:pt x="6560763" y="125085"/>
                  <a:pt x="6713644" y="161221"/>
                  <a:pt x="6844288" y="233492"/>
                </a:cubicBezTo>
                <a:cubicBezTo>
                  <a:pt x="6972153" y="289086"/>
                  <a:pt x="7336289" y="611527"/>
                  <a:pt x="7386323" y="717155"/>
                </a:cubicBezTo>
                <a:cubicBezTo>
                  <a:pt x="7475273" y="900613"/>
                  <a:pt x="7453035" y="1573293"/>
                  <a:pt x="7430798" y="1809564"/>
                </a:cubicBezTo>
                <a:cubicBezTo>
                  <a:pt x="7347408" y="2398855"/>
                  <a:pt x="7041645" y="3077093"/>
                  <a:pt x="7013848" y="3104890"/>
                </a:cubicBezTo>
                <a:cubicBezTo>
                  <a:pt x="6924899" y="3085432"/>
                  <a:pt x="6721983" y="3391196"/>
                  <a:pt x="6569101" y="3402314"/>
                </a:cubicBezTo>
                <a:cubicBezTo>
                  <a:pt x="6407881" y="3413434"/>
                  <a:pt x="4039604" y="3405095"/>
                  <a:pt x="3683807" y="3341162"/>
                </a:cubicBezTo>
                <a:cubicBezTo>
                  <a:pt x="1749158" y="2988144"/>
                  <a:pt x="1704683" y="2860279"/>
                  <a:pt x="1704683" y="2860279"/>
                </a:cubicBezTo>
                <a:cubicBezTo>
                  <a:pt x="1704683" y="2860279"/>
                  <a:pt x="1910378" y="2835262"/>
                  <a:pt x="2010446" y="2801907"/>
                </a:cubicBezTo>
                <a:cubicBezTo>
                  <a:pt x="1865904" y="2799126"/>
                  <a:pt x="1296072" y="2693500"/>
                  <a:pt x="1273834" y="2674041"/>
                </a:cubicBezTo>
                <a:cubicBezTo>
                  <a:pt x="1284954" y="2668482"/>
                  <a:pt x="1301632" y="2662923"/>
                  <a:pt x="1315530" y="2657363"/>
                </a:cubicBezTo>
                <a:cubicBezTo>
                  <a:pt x="1284954" y="2640686"/>
                  <a:pt x="1259936" y="2621228"/>
                  <a:pt x="1234919" y="2590651"/>
                </a:cubicBezTo>
                <a:cubicBezTo>
                  <a:pt x="1154309" y="2487804"/>
                  <a:pt x="1018105" y="2523940"/>
                  <a:pt x="904138" y="2485024"/>
                </a:cubicBezTo>
                <a:cubicBezTo>
                  <a:pt x="976410" y="2268210"/>
                  <a:pt x="1168208" y="2348820"/>
                  <a:pt x="1315530" y="2307126"/>
                </a:cubicBezTo>
                <a:cubicBezTo>
                  <a:pt x="929156" y="2179260"/>
                  <a:pt x="1004207" y="2112548"/>
                  <a:pt x="851326" y="2065294"/>
                </a:cubicBezTo>
                <a:cubicBezTo>
                  <a:pt x="659528" y="2006921"/>
                  <a:pt x="615053" y="2006921"/>
                  <a:pt x="615053" y="2006921"/>
                </a:cubicBezTo>
                <a:cubicBezTo>
                  <a:pt x="840206" y="1829023"/>
                  <a:pt x="1109834" y="2020820"/>
                  <a:pt x="1393361" y="1703937"/>
                </a:cubicBezTo>
                <a:cubicBezTo>
                  <a:pt x="1120952" y="1659463"/>
                  <a:pt x="306510" y="1637225"/>
                  <a:pt x="131391" y="1553835"/>
                </a:cubicBezTo>
                <a:cubicBezTo>
                  <a:pt x="198103" y="1584411"/>
                  <a:pt x="203663" y="1492682"/>
                  <a:pt x="234239" y="1492682"/>
                </a:cubicBezTo>
                <a:cubicBezTo>
                  <a:pt x="492748" y="1489903"/>
                  <a:pt x="756816" y="1542717"/>
                  <a:pt x="1018105" y="1509360"/>
                </a:cubicBezTo>
                <a:cubicBezTo>
                  <a:pt x="1065359" y="1506581"/>
                  <a:pt x="1140411" y="1531597"/>
                  <a:pt x="1148750" y="1462106"/>
                </a:cubicBezTo>
                <a:cubicBezTo>
                  <a:pt x="1157088" y="1375936"/>
                  <a:pt x="1059800" y="1395394"/>
                  <a:pt x="1018105" y="1387055"/>
                </a:cubicBezTo>
                <a:cubicBezTo>
                  <a:pt x="848545" y="1359258"/>
                  <a:pt x="681766" y="1348140"/>
                  <a:pt x="509426" y="1331461"/>
                </a:cubicBezTo>
                <a:cubicBezTo>
                  <a:pt x="437155" y="1323122"/>
                  <a:pt x="348206" y="1339800"/>
                  <a:pt x="376002" y="1206376"/>
                </a:cubicBezTo>
                <a:cubicBezTo>
                  <a:pt x="353764" y="1078512"/>
                  <a:pt x="220341" y="1122986"/>
                  <a:pt x="150849" y="1061833"/>
                </a:cubicBezTo>
                <a:cubicBezTo>
                  <a:pt x="184205" y="989562"/>
                  <a:pt x="278714" y="1039597"/>
                  <a:pt x="306510" y="942308"/>
                </a:cubicBezTo>
                <a:cubicBezTo>
                  <a:pt x="173086" y="972884"/>
                  <a:pt x="186985" y="761630"/>
                  <a:pt x="53560" y="764409"/>
                </a:cubicBezTo>
                <a:cubicBezTo>
                  <a:pt x="-57626" y="639324"/>
                  <a:pt x="22984" y="578171"/>
                  <a:pt x="125832" y="530917"/>
                </a:cubicBezTo>
                <a:cubicBezTo>
                  <a:pt x="259256" y="472544"/>
                  <a:pt x="406578" y="486442"/>
                  <a:pt x="551121" y="475324"/>
                </a:cubicBezTo>
                <a:cubicBezTo>
                  <a:pt x="742919" y="450306"/>
                  <a:pt x="926376" y="391934"/>
                  <a:pt x="1120952" y="394713"/>
                </a:cubicBezTo>
                <a:cubicBezTo>
                  <a:pt x="1304411" y="336340"/>
                  <a:pt x="1507326" y="400272"/>
                  <a:pt x="1693564" y="325221"/>
                </a:cubicBezTo>
                <a:cubicBezTo>
                  <a:pt x="1882582" y="325221"/>
                  <a:pt x="2074379" y="325221"/>
                  <a:pt x="2266175" y="325221"/>
                </a:cubicBezTo>
                <a:cubicBezTo>
                  <a:pt x="2321770" y="328001"/>
                  <a:pt x="2374582" y="328001"/>
                  <a:pt x="2430177" y="330781"/>
                </a:cubicBezTo>
                <a:cubicBezTo>
                  <a:pt x="2430177" y="330781"/>
                  <a:pt x="2432956" y="330781"/>
                  <a:pt x="2432956" y="330781"/>
                </a:cubicBezTo>
                <a:cubicBezTo>
                  <a:pt x="2672008" y="339120"/>
                  <a:pt x="2908279" y="344679"/>
                  <a:pt x="3144551" y="355798"/>
                </a:cubicBezTo>
                <a:cubicBezTo>
                  <a:pt x="3233500" y="355798"/>
                  <a:pt x="3319670" y="358577"/>
                  <a:pt x="3408619" y="358577"/>
                </a:cubicBezTo>
                <a:cubicBezTo>
                  <a:pt x="3597637" y="372475"/>
                  <a:pt x="3789434" y="380814"/>
                  <a:pt x="3981231" y="361357"/>
                </a:cubicBezTo>
                <a:cubicBezTo>
                  <a:pt x="4173028" y="378035"/>
                  <a:pt x="4359266" y="366917"/>
                  <a:pt x="4551063" y="350238"/>
                </a:cubicBezTo>
                <a:cubicBezTo>
                  <a:pt x="4745639" y="369696"/>
                  <a:pt x="4937437" y="341899"/>
                  <a:pt x="5129233" y="316882"/>
                </a:cubicBezTo>
                <a:cubicBezTo>
                  <a:pt x="5321031" y="328001"/>
                  <a:pt x="5512828" y="328001"/>
                  <a:pt x="5699065" y="272407"/>
                </a:cubicBezTo>
                <a:cubicBezTo>
                  <a:pt x="5840829" y="333560"/>
                  <a:pt x="5910321" y="133424"/>
                  <a:pt x="6063202" y="172339"/>
                </a:cubicBezTo>
                <a:cubicBezTo>
                  <a:pt x="6216084" y="214035"/>
                  <a:pt x="6324491" y="55593"/>
                  <a:pt x="6457914" y="0"/>
                </a:cubicBezTo>
                <a:close/>
              </a:path>
            </a:pathLst>
          </a:cu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032" y="3573016"/>
            <a:ext cx="6840760" cy="1315782"/>
          </a:xfrm>
        </p:spPr>
        <p:txBody>
          <a:bodyPr>
            <a:normAutofit fontScale="90000"/>
          </a:bodyPr>
          <a:lstStyle/>
          <a:p>
            <a:r>
              <a:rPr lang="ko-KR" altLang="en-US" sz="4000" b="1" dirty="0">
                <a:solidFill>
                  <a:srgbClr val="FF0000"/>
                </a:solidFill>
                <a:latin typeface="+mn-ea"/>
              </a:rPr>
              <a:t>코로나 </a:t>
            </a:r>
            <a:r>
              <a:rPr lang="en-US" altLang="ko-KR" sz="4000" b="1" dirty="0">
                <a:solidFill>
                  <a:srgbClr val="FF0000"/>
                </a:solidFill>
                <a:latin typeface="+mn-ea"/>
              </a:rPr>
              <a:t>19 </a:t>
            </a:r>
            <a:r>
              <a:rPr lang="ko-KR" altLang="en-US" sz="4000" b="1" dirty="0">
                <a:gradFill>
                  <a:gsLst>
                    <a:gs pos="95833">
                      <a:srgbClr val="203E4B"/>
                    </a:gs>
                    <a:gs pos="76667">
                      <a:srgbClr val="203E4B"/>
                    </a:gs>
                  </a:gsLst>
                  <a:lin ang="5400000" scaled="0"/>
                </a:gradFill>
                <a:latin typeface="+mn-ea"/>
              </a:rPr>
              <a:t>여파로 인한 </a:t>
            </a:r>
            <a:br>
              <a:rPr lang="en-US" altLang="ko-KR" b="1" dirty="0">
                <a:gradFill>
                  <a:gsLst>
                    <a:gs pos="95833">
                      <a:srgbClr val="203E4B"/>
                    </a:gs>
                    <a:gs pos="76667">
                      <a:srgbClr val="203E4B"/>
                    </a:gs>
                  </a:gsLst>
                  <a:lin ang="5400000" scaled="0"/>
                </a:gradFill>
                <a:latin typeface="+mn-ea"/>
              </a:rPr>
            </a:br>
            <a:r>
              <a:rPr lang="ko-KR" altLang="en-US" sz="6000" b="1" spc="-100" dirty="0">
                <a:gradFill flip="none" rotWithShape="1">
                  <a:gsLst>
                    <a:gs pos="0">
                      <a:srgbClr val="1A8BAA">
                        <a:shade val="30000"/>
                        <a:satMod val="115000"/>
                      </a:srgbClr>
                    </a:gs>
                    <a:gs pos="50000">
                      <a:srgbClr val="1A8BAA">
                        <a:shade val="67500"/>
                        <a:satMod val="115000"/>
                      </a:srgbClr>
                    </a:gs>
                    <a:gs pos="100000">
                      <a:srgbClr val="1A8BAA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+mn-ea"/>
              </a:rPr>
              <a:t>경제적 부담의 심각성</a:t>
            </a:r>
            <a:br>
              <a:rPr lang="ko-KR" altLang="en-US" b="1" spc="-100" dirty="0">
                <a:gradFill flip="none" rotWithShape="1">
                  <a:gsLst>
                    <a:gs pos="0">
                      <a:srgbClr val="1A8BAA">
                        <a:shade val="30000"/>
                        <a:satMod val="115000"/>
                      </a:srgbClr>
                    </a:gs>
                    <a:gs pos="50000">
                      <a:srgbClr val="1A8BAA">
                        <a:shade val="67500"/>
                        <a:satMod val="115000"/>
                      </a:srgbClr>
                    </a:gs>
                    <a:gs pos="100000">
                      <a:srgbClr val="1A8BAA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+mn-ea"/>
              </a:rPr>
            </a:br>
            <a:endParaRPr lang="ko-KR" altLang="en-US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41549" y="4855912"/>
            <a:ext cx="5092550" cy="1325352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ko-KR" altLang="en-US" sz="2000" b="1" spc="-1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</a:t>
            </a:r>
            <a:r>
              <a:rPr lang="ko-KR" altLang="en-US" sz="2800" b="1" spc="-1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발표와 토론 </a:t>
            </a:r>
            <a:r>
              <a:rPr lang="en-US" altLang="ko-KR" sz="2800" b="1" spc="-1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2800" b="1" spc="-1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그룹 93"/>
          <p:cNvGrpSpPr/>
          <p:nvPr/>
        </p:nvGrpSpPr>
        <p:grpSpPr>
          <a:xfrm>
            <a:off x="-388489" y="715770"/>
            <a:ext cx="9122975" cy="5385792"/>
            <a:chOff x="-396552" y="736385"/>
            <a:chExt cx="9122975" cy="5385792"/>
          </a:xfrm>
        </p:grpSpPr>
        <p:pic>
          <p:nvPicPr>
            <p:cNvPr id="101" name="그림 100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528930" y="1704259"/>
              <a:ext cx="2432946" cy="646956"/>
            </a:xfrm>
            <a:prstGeom prst="rect">
              <a:avLst/>
            </a:prstGeom>
          </p:spPr>
        </p:pic>
        <p:sp>
          <p:nvSpPr>
            <p:cNvPr id="29" name="모서리가 둥근 직사각형 28"/>
            <p:cNvSpPr/>
            <p:nvPr/>
          </p:nvSpPr>
          <p:spPr>
            <a:xfrm>
              <a:off x="417577" y="3429000"/>
              <a:ext cx="8308846" cy="2693177"/>
            </a:xfrm>
            <a:prstGeom prst="roundRect">
              <a:avLst>
                <a:gd name="adj" fmla="val 1830"/>
              </a:avLst>
            </a:prstGeom>
            <a:solidFill>
              <a:schemeClr val="bg1"/>
            </a:solidFill>
            <a:ln w="12700">
              <a:solidFill>
                <a:srgbClr val="00AA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pc="-1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417577" y="2071469"/>
              <a:ext cx="8308845" cy="997491"/>
            </a:xfrm>
            <a:prstGeom prst="roundRect">
              <a:avLst>
                <a:gd name="adj" fmla="val 4831"/>
              </a:avLst>
            </a:prstGeom>
            <a:solidFill>
              <a:schemeClr val="bg1"/>
            </a:solidFill>
            <a:ln w="12700">
              <a:solidFill>
                <a:srgbClr val="1A8B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pc="-1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417577" y="774708"/>
              <a:ext cx="8308845" cy="883578"/>
            </a:xfrm>
            <a:prstGeom prst="roundRect">
              <a:avLst>
                <a:gd name="adj" fmla="val 7023"/>
              </a:avLst>
            </a:prstGeom>
            <a:solidFill>
              <a:schemeClr val="bg1"/>
            </a:solidFill>
            <a:ln w="12700">
              <a:solidFill>
                <a:srgbClr val="3E9C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pc="-1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611560" y="4797152"/>
              <a:ext cx="7920880" cy="1275624"/>
            </a:xfrm>
            <a:prstGeom prst="roundRect">
              <a:avLst>
                <a:gd name="adj" fmla="val 2395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/>
            <a:lstStyle/>
            <a:p>
              <a:pPr algn="ctr">
                <a:spcBef>
                  <a:spcPts val="0"/>
                </a:spcBef>
                <a:defRPr/>
              </a:pPr>
              <a:endParaRPr lang="ko-KR" altLang="en-US" sz="1600" spc="-100" dirty="0">
                <a:solidFill>
                  <a:schemeClr val="dk1"/>
                </a:solidFill>
                <a:latin typeface="+mn-ea"/>
              </a:endParaRPr>
            </a:p>
            <a:p>
              <a:pPr algn="ctr">
                <a:spcBef>
                  <a:spcPts val="0"/>
                </a:spcBef>
                <a:defRPr/>
              </a:pPr>
              <a:endParaRPr lang="ko-KR" altLang="en-US" sz="1600" spc="-100" dirty="0">
                <a:solidFill>
                  <a:schemeClr val="dk1"/>
                </a:solidFill>
                <a:latin typeface="+mn-ea"/>
              </a:endParaRPr>
            </a:p>
            <a:p>
              <a:pPr algn="ctr">
                <a:spcBef>
                  <a:spcPts val="0"/>
                </a:spcBef>
                <a:defRPr/>
              </a:pPr>
              <a:endParaRPr lang="ko-KR" altLang="en-US" sz="1600" spc="-100" dirty="0">
                <a:solidFill>
                  <a:schemeClr val="dk1"/>
                </a:solidFill>
                <a:latin typeface="+mn-ea"/>
              </a:endParaRPr>
            </a:p>
            <a:p>
              <a:pPr algn="ctr">
                <a:spcBef>
                  <a:spcPts val="0"/>
                </a:spcBef>
                <a:defRPr/>
              </a:pPr>
              <a:r>
                <a:rPr lang="ko-KR" altLang="en-US" sz="1600" spc="-100" dirty="0">
                  <a:solidFill>
                    <a:schemeClr val="dk1"/>
                  </a:solidFill>
                  <a:latin typeface="+mn-ea"/>
                </a:rPr>
                <a:t> </a:t>
              </a:r>
            </a:p>
          </p:txBody>
        </p:sp>
        <p:grpSp>
          <p:nvGrpSpPr>
            <p:cNvPr id="40" name="그룹 39"/>
            <p:cNvGrpSpPr/>
            <p:nvPr/>
          </p:nvGrpSpPr>
          <p:grpSpPr>
            <a:xfrm>
              <a:off x="2825816" y="5118255"/>
              <a:ext cx="600495" cy="658504"/>
              <a:chOff x="3029753" y="4134608"/>
              <a:chExt cx="600495" cy="658504"/>
            </a:xfrm>
          </p:grpSpPr>
          <p:sp>
            <p:nvSpPr>
              <p:cNvPr id="56" name="타원 55"/>
              <p:cNvSpPr/>
              <p:nvPr/>
            </p:nvSpPr>
            <p:spPr>
              <a:xfrm>
                <a:off x="3450248" y="4134608"/>
                <a:ext cx="180000" cy="180000"/>
              </a:xfrm>
              <a:prstGeom prst="ellipse">
                <a:avLst/>
              </a:prstGeom>
              <a:solidFill>
                <a:srgbClr val="1A8B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100" b="1" spc="-100" dirty="0">
                    <a:gradFill>
                      <a:gsLst>
                        <a:gs pos="0">
                          <a:prstClr val="white"/>
                        </a:gs>
                        <a:gs pos="50000">
                          <a:prstClr val="white"/>
                        </a:gs>
                      </a:gsLst>
                      <a:lin ang="5400000" scaled="0"/>
                    </a:gradFill>
                    <a:latin typeface="+mn-ea"/>
                  </a:rPr>
                  <a:t>1</a:t>
                </a:r>
                <a:endParaRPr lang="ko-KR" altLang="en-US" sz="1100" b="1" spc="-100" dirty="0">
                  <a:gradFill>
                    <a:gsLst>
                      <a:gs pos="0">
                        <a:prstClr val="white"/>
                      </a:gs>
                      <a:gs pos="50000">
                        <a:prstClr val="white"/>
                      </a:gs>
                    </a:gsLst>
                    <a:lin ang="5400000" scaled="0"/>
                  </a:gradFill>
                  <a:latin typeface="+mn-ea"/>
                </a:endParaRPr>
              </a:p>
            </p:txBody>
          </p:sp>
          <p:sp>
            <p:nvSpPr>
              <p:cNvPr id="57" name="타원 56"/>
              <p:cNvSpPr/>
              <p:nvPr/>
            </p:nvSpPr>
            <p:spPr>
              <a:xfrm>
                <a:off x="3029753" y="4613111"/>
                <a:ext cx="180000" cy="180001"/>
              </a:xfrm>
              <a:prstGeom prst="ellipse">
                <a:avLst/>
              </a:prstGeom>
              <a:solidFill>
                <a:srgbClr val="1A8B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100" b="1" spc="-100" dirty="0">
                    <a:gradFill>
                      <a:gsLst>
                        <a:gs pos="0">
                          <a:prstClr val="white"/>
                        </a:gs>
                        <a:gs pos="50000">
                          <a:prstClr val="white"/>
                        </a:gs>
                      </a:gsLst>
                      <a:lin ang="5400000" scaled="0"/>
                    </a:gradFill>
                    <a:latin typeface="+mn-ea"/>
                  </a:rPr>
                  <a:t>2</a:t>
                </a:r>
                <a:endParaRPr lang="ko-KR" altLang="en-US" sz="1100" b="1" spc="-100" dirty="0">
                  <a:gradFill>
                    <a:gsLst>
                      <a:gs pos="0">
                        <a:prstClr val="white"/>
                      </a:gs>
                      <a:gs pos="50000">
                        <a:prstClr val="white"/>
                      </a:gs>
                    </a:gsLst>
                    <a:lin ang="5400000" scaled="0"/>
                  </a:gradFill>
                  <a:latin typeface="+mn-ea"/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1015415" y="5206782"/>
              <a:ext cx="7251034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  <a:buClr>
                  <a:srgbClr val="1A8BAA"/>
                </a:buClr>
                <a:defRPr/>
              </a:pPr>
              <a:endParaRPr lang="ko-KR" altLang="en-US" sz="1400" b="1" spc="-100" dirty="0">
                <a:gradFill>
                  <a:gsLst>
                    <a:gs pos="7920">
                      <a:prstClr val="black">
                        <a:lumMod val="85000"/>
                        <a:lumOff val="15000"/>
                      </a:prstClr>
                    </a:gs>
                    <a:gs pos="33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endParaRPr>
            </a:p>
            <a:p>
              <a:pPr>
                <a:spcBef>
                  <a:spcPts val="600"/>
                </a:spcBef>
                <a:buClr>
                  <a:srgbClr val="1A8BAA"/>
                </a:buClr>
                <a:defRPr/>
              </a:pPr>
              <a:endParaRPr lang="en-US" altLang="ko-KR" sz="1400" b="1" spc="-100" dirty="0">
                <a:gradFill>
                  <a:gsLst>
                    <a:gs pos="7920">
                      <a:prstClr val="black">
                        <a:lumMod val="85000"/>
                        <a:lumOff val="15000"/>
                      </a:prstClr>
                    </a:gs>
                    <a:gs pos="33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pic>
          <p:nvPicPr>
            <p:cNvPr id="61" name="그림 6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415575" y="3068960"/>
              <a:ext cx="4639108" cy="778956"/>
            </a:xfrm>
            <a:prstGeom prst="rect">
              <a:avLst/>
            </a:prstGeom>
          </p:spPr>
        </p:pic>
        <p:grpSp>
          <p:nvGrpSpPr>
            <p:cNvPr id="63" name="그룹 62"/>
            <p:cNvGrpSpPr/>
            <p:nvPr/>
          </p:nvGrpSpPr>
          <p:grpSpPr>
            <a:xfrm>
              <a:off x="0" y="4458598"/>
              <a:ext cx="2915816" cy="379101"/>
              <a:chOff x="926015" y="2915015"/>
              <a:chExt cx="2915816" cy="379101"/>
            </a:xfrm>
          </p:grpSpPr>
          <p:sp>
            <p:nvSpPr>
              <p:cNvPr id="64" name="모서리가 둥근 직사각형 63"/>
              <p:cNvSpPr/>
              <p:nvPr/>
            </p:nvSpPr>
            <p:spPr>
              <a:xfrm>
                <a:off x="1552060" y="2915015"/>
                <a:ext cx="1641699" cy="338554"/>
              </a:xfrm>
              <a:prstGeom prst="roundRect">
                <a:avLst>
                  <a:gd name="adj" fmla="val 50000"/>
                </a:avLst>
              </a:prstGeom>
              <a:solidFill>
                <a:srgbClr val="1A8B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pc="-100" dirty="0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926015" y="2925547"/>
                <a:ext cx="2915816" cy="36856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anchor="ctr">
                <a:spAutoFit/>
              </a:bodyPr>
              <a:lstStyle/>
              <a:p>
                <a:pPr algn="ctr">
                  <a:defRPr/>
                </a:pPr>
                <a:r>
                  <a:rPr lang="ko-KR" altLang="en-US" b="1" spc="-100" dirty="0">
                    <a:gradFill>
                      <a:gsLst>
                        <a:gs pos="98330">
                          <a:prstClr val="white"/>
                        </a:gs>
                        <a:gs pos="86670">
                          <a:prstClr val="white"/>
                        </a:gs>
                      </a:gsLst>
                      <a:lin ang="5400000" scaled="0"/>
                    </a:gradFill>
                    <a:latin typeface="+mn-ea"/>
                  </a:rPr>
                  <a:t>남대문 시장 </a:t>
                </a:r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3203846" y="4458598"/>
              <a:ext cx="3240362" cy="379101"/>
              <a:chOff x="3308764" y="2915015"/>
              <a:chExt cx="3240362" cy="379101"/>
            </a:xfrm>
          </p:grpSpPr>
          <p:sp>
            <p:nvSpPr>
              <p:cNvPr id="67" name="모서리가 둥근 직사각형 66"/>
              <p:cNvSpPr/>
              <p:nvPr/>
            </p:nvSpPr>
            <p:spPr>
              <a:xfrm>
                <a:off x="3308764" y="2915015"/>
                <a:ext cx="2758029" cy="338554"/>
              </a:xfrm>
              <a:prstGeom prst="roundRect">
                <a:avLst>
                  <a:gd name="adj" fmla="val 50000"/>
                </a:avLst>
              </a:prstGeom>
              <a:solidFill>
                <a:srgbClr val="00AA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/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en-US" altLang="ko-KR" b="1" spc="-100" dirty="0">
                    <a:solidFill>
                      <a:srgbClr val="FFFFFF"/>
                    </a:solidFill>
                    <a:latin typeface="+mn-ea"/>
                  </a:rPr>
                  <a:t>Pandemic</a:t>
                </a:r>
                <a:r>
                  <a:rPr lang="ko-KR" altLang="en-US" b="1" spc="-100" dirty="0">
                    <a:solidFill>
                      <a:srgbClr val="FFFFFF"/>
                    </a:solidFill>
                    <a:latin typeface="+mn-ea"/>
                  </a:rPr>
                  <a:t>현상 월곡 일대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4728353" y="2925547"/>
                <a:ext cx="1820773" cy="368569"/>
              </a:xfrm>
              <a:prstGeom prst="rect">
                <a:avLst/>
              </a:prstGeom>
              <a:noFill/>
            </p:spPr>
            <p:txBody>
              <a:bodyPr wrap="none" anchor="ctr">
                <a:spAutoFit/>
              </a:bodyPr>
              <a:lstStyle/>
              <a:p>
                <a:pPr algn="ctr">
                  <a:defRPr/>
                </a:pPr>
                <a:endParaRPr lang="ko-KR" altLang="en-US" b="1" spc="-100" dirty="0">
                  <a:gradFill>
                    <a:gsLst>
                      <a:gs pos="98330">
                        <a:prstClr val="white"/>
                      </a:gs>
                      <a:gs pos="86670">
                        <a:prstClr val="white"/>
                      </a:gs>
                    </a:gsLst>
                    <a:lin ang="5400000" scaled="0"/>
                  </a:gradFill>
                  <a:latin typeface="+mn-ea"/>
                </a:endParaRPr>
              </a:p>
            </p:txBody>
          </p:sp>
        </p:grpSp>
        <p:sp>
          <p:nvSpPr>
            <p:cNvPr id="70" name="모서리가 둥근 직사각형 69"/>
            <p:cNvSpPr/>
            <p:nvPr/>
          </p:nvSpPr>
          <p:spPr>
            <a:xfrm>
              <a:off x="6732239" y="4458598"/>
              <a:ext cx="1872208" cy="338554"/>
            </a:xfrm>
            <a:prstGeom prst="roundRect">
              <a:avLst>
                <a:gd name="adj" fmla="val 50000"/>
              </a:avLst>
            </a:prstGeom>
            <a:solidFill>
              <a:srgbClr val="3D9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anchor="ctr"/>
            <a:lstStyle/>
            <a:p>
              <a:pPr algn="ctr">
                <a:spcBef>
                  <a:spcPts val="0"/>
                </a:spcBef>
                <a:defRPr/>
              </a:pPr>
              <a:r>
                <a:rPr lang="ko-KR" altLang="en-US" b="1" spc="-100" dirty="0">
                  <a:gradFill>
                    <a:gsLst>
                      <a:gs pos="0">
                        <a:prstClr val="white"/>
                      </a:gs>
                      <a:gs pos="5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심각한 실업 문제</a:t>
              </a:r>
            </a:p>
          </p:txBody>
        </p:sp>
        <p:pic>
          <p:nvPicPr>
            <p:cNvPr id="75" name="그림 74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528930" y="1704259"/>
              <a:ext cx="2432946" cy="646956"/>
            </a:xfrm>
            <a:prstGeom prst="rect">
              <a:avLst/>
            </a:prstGeom>
          </p:spPr>
        </p:pic>
        <p:sp>
          <p:nvSpPr>
            <p:cNvPr id="90" name="TextBox 89"/>
            <p:cNvSpPr txBox="1"/>
            <p:nvPr/>
          </p:nvSpPr>
          <p:spPr>
            <a:xfrm>
              <a:off x="1655676" y="2181274"/>
              <a:ext cx="6148621" cy="1015663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ko-KR" altLang="en-US" sz="2000" b="1" spc="-100" dirty="0">
                  <a:gradFill>
                    <a:gsLst>
                      <a:gs pos="12500">
                        <a:srgbClr val="11586C"/>
                      </a:gs>
                      <a:gs pos="30000">
                        <a:srgbClr val="11586C"/>
                      </a:gs>
                    </a:gsLst>
                    <a:lin ang="5400000" scaled="0"/>
                  </a:gradFill>
                  <a:latin typeface="+mn-ea"/>
                </a:rPr>
                <a:t>코로나</a:t>
              </a:r>
              <a:r>
                <a:rPr lang="en-US" altLang="ko-KR" sz="2000" b="1" spc="-100" dirty="0">
                  <a:gradFill>
                    <a:gsLst>
                      <a:gs pos="12500">
                        <a:srgbClr val="11586C"/>
                      </a:gs>
                      <a:gs pos="30000">
                        <a:srgbClr val="11586C"/>
                      </a:gs>
                    </a:gsLst>
                    <a:lin ang="5400000" scaled="0"/>
                  </a:gradFill>
                  <a:latin typeface="+mn-ea"/>
                </a:rPr>
                <a:t>19 </a:t>
              </a:r>
              <a:r>
                <a:rPr lang="ko-KR" altLang="en-US" sz="2000" b="1" spc="-100" dirty="0">
                  <a:gradFill>
                    <a:gsLst>
                      <a:gs pos="12500">
                        <a:srgbClr val="11586C"/>
                      </a:gs>
                      <a:gs pos="30000">
                        <a:srgbClr val="11586C"/>
                      </a:gs>
                    </a:gsLst>
                    <a:lin ang="5400000" scaled="0"/>
                  </a:gradFill>
                  <a:latin typeface="+mn-ea"/>
                </a:rPr>
                <a:t>여파로 인한 상권의 무너짐에 따른 결과</a:t>
              </a:r>
              <a:endParaRPr lang="en-US" altLang="ko-KR" sz="2000" b="1" spc="-100" dirty="0">
                <a:gradFill>
                  <a:gsLst>
                    <a:gs pos="12500">
                      <a:srgbClr val="11586C"/>
                    </a:gs>
                    <a:gs pos="30000">
                      <a:srgbClr val="11586C"/>
                    </a:gs>
                  </a:gsLst>
                  <a:lin ang="5400000" scaled="0"/>
                </a:gradFill>
                <a:latin typeface="+mn-ea"/>
              </a:endParaRPr>
            </a:p>
            <a:p>
              <a:pPr algn="ctr">
                <a:defRPr/>
              </a:pPr>
              <a:r>
                <a:rPr lang="ko-KR" altLang="en-US" sz="2000" b="1" spc="-100" dirty="0">
                  <a:gradFill>
                    <a:gsLst>
                      <a:gs pos="12500">
                        <a:srgbClr val="11586C"/>
                      </a:gs>
                      <a:gs pos="30000">
                        <a:srgbClr val="11586C"/>
                      </a:gs>
                    </a:gsLst>
                    <a:lin ang="5400000" scaled="0"/>
                  </a:gradFill>
                  <a:latin typeface="+mn-ea"/>
                </a:rPr>
                <a:t>경기지역화폐사용</a:t>
              </a:r>
              <a:endParaRPr lang="en-US" altLang="ko-KR" sz="2000" b="1" spc="-100" dirty="0">
                <a:gradFill>
                  <a:gsLst>
                    <a:gs pos="12500">
                      <a:srgbClr val="11586C"/>
                    </a:gs>
                    <a:gs pos="30000">
                      <a:srgbClr val="11586C"/>
                    </a:gs>
                  </a:gsLst>
                  <a:lin ang="5400000" scaled="0"/>
                </a:gradFill>
                <a:latin typeface="+mn-ea"/>
              </a:endParaRPr>
            </a:p>
            <a:p>
              <a:pPr algn="ctr">
                <a:defRPr/>
              </a:pPr>
              <a:endParaRPr lang="ko-KR" altLang="en-US" sz="2000" b="1" spc="-100" dirty="0">
                <a:gradFill>
                  <a:gsLst>
                    <a:gs pos="12500">
                      <a:srgbClr val="11586C"/>
                    </a:gs>
                    <a:gs pos="30000">
                      <a:srgbClr val="11586C"/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grpSp>
          <p:nvGrpSpPr>
            <p:cNvPr id="112" name="그룹 111"/>
            <p:cNvGrpSpPr/>
            <p:nvPr/>
          </p:nvGrpSpPr>
          <p:grpSpPr>
            <a:xfrm>
              <a:off x="-396552" y="736385"/>
              <a:ext cx="2808312" cy="748399"/>
              <a:chOff x="-405883" y="727054"/>
              <a:chExt cx="2808312" cy="748399"/>
            </a:xfrm>
          </p:grpSpPr>
          <p:grpSp>
            <p:nvGrpSpPr>
              <p:cNvPr id="113" name="그룹 112"/>
              <p:cNvGrpSpPr/>
              <p:nvPr/>
            </p:nvGrpSpPr>
            <p:grpSpPr>
              <a:xfrm>
                <a:off x="-405883" y="806266"/>
                <a:ext cx="2808312" cy="669187"/>
                <a:chOff x="-405883" y="806266"/>
                <a:chExt cx="2808312" cy="669187"/>
              </a:xfrm>
            </p:grpSpPr>
            <p:sp>
              <p:nvSpPr>
                <p:cNvPr id="123" name="양쪽 모서리가 둥근 사각형 122"/>
                <p:cNvSpPr/>
                <p:nvPr/>
              </p:nvSpPr>
              <p:spPr>
                <a:xfrm rot="10800000">
                  <a:off x="472201" y="806266"/>
                  <a:ext cx="1198824" cy="369870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rgbClr val="3D762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1600" spc="-100" dirty="0">
                    <a:solidFill>
                      <a:prstClr val="white"/>
                    </a:solidFill>
                    <a:latin typeface="+mn-ea"/>
                  </a:endParaRPr>
                </a:p>
              </p:txBody>
            </p:sp>
            <p:sp>
              <p:nvSpPr>
                <p:cNvPr id="124" name="양쪽 모서리가 둥근 사각형 123"/>
                <p:cNvSpPr/>
                <p:nvPr/>
              </p:nvSpPr>
              <p:spPr>
                <a:xfrm rot="10800000">
                  <a:off x="674236" y="827381"/>
                  <a:ext cx="1728192" cy="369870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rgbClr val="4D9739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1600" spc="-100" dirty="0">
                    <a:solidFill>
                      <a:prstClr val="white"/>
                    </a:solidFill>
                    <a:latin typeface="+mn-ea"/>
                  </a:endParaRPr>
                </a:p>
              </p:txBody>
            </p:sp>
            <p:sp>
              <p:nvSpPr>
                <p:cNvPr id="125" name="TextBox 7"/>
                <p:cNvSpPr txBox="1">
                  <a:spLocks noChangeArrowheads="1"/>
                </p:cNvSpPr>
                <p:nvPr/>
              </p:nvSpPr>
              <p:spPr>
                <a:xfrm>
                  <a:off x="-405883" y="852279"/>
                  <a:ext cx="2678430" cy="335142"/>
                </a:xfrm>
                <a:prstGeom prst="rect">
                  <a:avLst/>
                </a:prstGeom>
                <a:noFill/>
                <a:ln w="9525">
                  <a:noFill/>
                  <a:prstDash val="dash"/>
                  <a:miter/>
                </a:ln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Char char="•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Char char="–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Char char="•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Char char="–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Char char="»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ko-KR" altLang="en-US" sz="1600" b="1" spc="-100" dirty="0">
                      <a:gradFill>
                        <a:gsLst>
                          <a:gs pos="0">
                            <a:prstClr val="white"/>
                          </a:gs>
                          <a:gs pos="100000">
                            <a:prstClr val="white"/>
                          </a:gs>
                        </a:gsLst>
                        <a:lin ang="0" scaled="0"/>
                      </a:gradFill>
                      <a:latin typeface="+mn-ea"/>
                      <a:ea typeface="+mn-ea"/>
                    </a:rPr>
                    <a:t>              현실적인 실행 방안</a:t>
                  </a:r>
                </a:p>
              </p:txBody>
            </p:sp>
            <p:sp>
              <p:nvSpPr>
                <p:cNvPr id="126" name="직각 삼각형 125"/>
                <p:cNvSpPr/>
                <p:nvPr/>
              </p:nvSpPr>
              <p:spPr>
                <a:xfrm rot="5400000">
                  <a:off x="629410" y="1098779"/>
                  <a:ext cx="277484" cy="475863"/>
                </a:xfrm>
                <a:prstGeom prst="rtTriangle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pc="-100" dirty="0">
                    <a:latin typeface="+mn-ea"/>
                  </a:endParaRPr>
                </a:p>
              </p:txBody>
            </p:sp>
          </p:grpSp>
          <p:grpSp>
            <p:nvGrpSpPr>
              <p:cNvPr id="114" name="그룹 113"/>
              <p:cNvGrpSpPr/>
              <p:nvPr/>
            </p:nvGrpSpPr>
            <p:grpSpPr>
              <a:xfrm>
                <a:off x="583039" y="727054"/>
                <a:ext cx="984504" cy="191056"/>
                <a:chOff x="583039" y="727054"/>
                <a:chExt cx="984504" cy="191056"/>
              </a:xfrm>
            </p:grpSpPr>
            <p:grpSp>
              <p:nvGrpSpPr>
                <p:cNvPr id="115" name="그룹 114"/>
                <p:cNvGrpSpPr/>
                <p:nvPr/>
              </p:nvGrpSpPr>
              <p:grpSpPr>
                <a:xfrm>
                  <a:off x="583039" y="727054"/>
                  <a:ext cx="51443" cy="191056"/>
                  <a:chOff x="3438206" y="2597753"/>
                  <a:chExt cx="136376" cy="506492"/>
                </a:xfrm>
              </p:grpSpPr>
              <p:sp>
                <p:nvSpPr>
                  <p:cNvPr id="120" name="타원 119"/>
                  <p:cNvSpPr/>
                  <p:nvPr/>
                </p:nvSpPr>
                <p:spPr>
                  <a:xfrm>
                    <a:off x="3438206" y="2597753"/>
                    <a:ext cx="136376" cy="13637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pc="-100" dirty="0">
                      <a:latin typeface="+mn-ea"/>
                    </a:endParaRPr>
                  </a:p>
                </p:txBody>
              </p:sp>
              <p:sp>
                <p:nvSpPr>
                  <p:cNvPr id="121" name="타원 120"/>
                  <p:cNvSpPr/>
                  <p:nvPr/>
                </p:nvSpPr>
                <p:spPr>
                  <a:xfrm>
                    <a:off x="3438206" y="2967869"/>
                    <a:ext cx="136376" cy="13637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pc="-100" dirty="0">
                      <a:latin typeface="+mn-ea"/>
                    </a:endParaRPr>
                  </a:p>
                </p:txBody>
              </p:sp>
              <p:sp>
                <p:nvSpPr>
                  <p:cNvPr id="122" name="모서리가 둥근 직사각형 121"/>
                  <p:cNvSpPr/>
                  <p:nvPr/>
                </p:nvSpPr>
                <p:spPr>
                  <a:xfrm>
                    <a:off x="3476173" y="2644320"/>
                    <a:ext cx="68942" cy="432707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  <a:gs pos="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pc="-100" dirty="0">
                      <a:latin typeface="+mn-ea"/>
                    </a:endParaRPr>
                  </a:p>
                </p:txBody>
              </p:sp>
            </p:grpSp>
            <p:grpSp>
              <p:nvGrpSpPr>
                <p:cNvPr id="116" name="그룹 115"/>
                <p:cNvGrpSpPr/>
                <p:nvPr/>
              </p:nvGrpSpPr>
              <p:grpSpPr>
                <a:xfrm>
                  <a:off x="1516100" y="727054"/>
                  <a:ext cx="51443" cy="191056"/>
                  <a:chOff x="3438206" y="2597753"/>
                  <a:chExt cx="136376" cy="506492"/>
                </a:xfrm>
              </p:grpSpPr>
              <p:sp>
                <p:nvSpPr>
                  <p:cNvPr id="117" name="타원 116"/>
                  <p:cNvSpPr/>
                  <p:nvPr/>
                </p:nvSpPr>
                <p:spPr>
                  <a:xfrm>
                    <a:off x="3438206" y="2597753"/>
                    <a:ext cx="136376" cy="13637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pc="-100" dirty="0">
                      <a:latin typeface="+mn-ea"/>
                    </a:endParaRPr>
                  </a:p>
                </p:txBody>
              </p:sp>
              <p:sp>
                <p:nvSpPr>
                  <p:cNvPr id="118" name="타원 117"/>
                  <p:cNvSpPr/>
                  <p:nvPr/>
                </p:nvSpPr>
                <p:spPr>
                  <a:xfrm>
                    <a:off x="3438206" y="2967869"/>
                    <a:ext cx="136376" cy="13637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pc="-100" dirty="0">
                      <a:latin typeface="+mn-ea"/>
                    </a:endParaRPr>
                  </a:p>
                </p:txBody>
              </p:sp>
              <p:sp>
                <p:nvSpPr>
                  <p:cNvPr id="119" name="모서리가 둥근 직사각형 118"/>
                  <p:cNvSpPr/>
                  <p:nvPr/>
                </p:nvSpPr>
                <p:spPr>
                  <a:xfrm>
                    <a:off x="3476173" y="2644320"/>
                    <a:ext cx="68942" cy="432707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  <a:gs pos="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pc="-100" dirty="0">
                      <a:latin typeface="+mn-ea"/>
                    </a:endParaRPr>
                  </a:p>
                </p:txBody>
              </p:sp>
            </p:grpSp>
          </p:grpSp>
        </p:grpSp>
        <p:grpSp>
          <p:nvGrpSpPr>
            <p:cNvPr id="127" name="그룹 126"/>
            <p:cNvGrpSpPr/>
            <p:nvPr/>
          </p:nvGrpSpPr>
          <p:grpSpPr>
            <a:xfrm>
              <a:off x="429209" y="3501008"/>
              <a:ext cx="1251146" cy="477657"/>
              <a:chOff x="419878" y="727054"/>
              <a:chExt cx="1251146" cy="477657"/>
            </a:xfrm>
          </p:grpSpPr>
          <p:grpSp>
            <p:nvGrpSpPr>
              <p:cNvPr id="128" name="그룹 127"/>
              <p:cNvGrpSpPr/>
              <p:nvPr/>
            </p:nvGrpSpPr>
            <p:grpSpPr>
              <a:xfrm>
                <a:off x="419878" y="806266"/>
                <a:ext cx="1251146" cy="398445"/>
                <a:chOff x="419878" y="806266"/>
                <a:chExt cx="1251146" cy="398445"/>
              </a:xfrm>
            </p:grpSpPr>
            <p:sp>
              <p:nvSpPr>
                <p:cNvPr id="138" name="양쪽 모서리가 둥근 사각형 137"/>
                <p:cNvSpPr/>
                <p:nvPr/>
              </p:nvSpPr>
              <p:spPr>
                <a:xfrm rot="10800000">
                  <a:off x="472201" y="806266"/>
                  <a:ext cx="1198824" cy="369870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rgbClr val="0F6B69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1600" spc="-100" dirty="0">
                    <a:solidFill>
                      <a:prstClr val="white"/>
                    </a:solidFill>
                    <a:latin typeface="+mn-ea"/>
                  </a:endParaRPr>
                </a:p>
              </p:txBody>
            </p:sp>
            <p:sp>
              <p:nvSpPr>
                <p:cNvPr id="139" name="양쪽 모서리가 둥근 사각형 138"/>
                <p:cNvSpPr/>
                <p:nvPr/>
              </p:nvSpPr>
              <p:spPr>
                <a:xfrm rot="10800000">
                  <a:off x="472201" y="834841"/>
                  <a:ext cx="1198824" cy="369870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rgbClr val="159B98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1600" spc="-100" dirty="0">
                    <a:solidFill>
                      <a:prstClr val="white"/>
                    </a:solidFill>
                    <a:latin typeface="+mn-ea"/>
                  </a:endParaRPr>
                </a:p>
              </p:txBody>
            </p:sp>
            <p:sp>
              <p:nvSpPr>
                <p:cNvPr id="140" name="TextBox 7"/>
                <p:cNvSpPr txBox="1">
                  <a:spLocks noChangeArrowheads="1"/>
                </p:cNvSpPr>
                <p:nvPr/>
              </p:nvSpPr>
              <p:spPr>
                <a:xfrm>
                  <a:off x="575504" y="853772"/>
                  <a:ext cx="982979" cy="338554"/>
                </a:xfrm>
                <a:prstGeom prst="rect">
                  <a:avLst/>
                </a:prstGeom>
                <a:noFill/>
                <a:ln w="9525">
                  <a:noFill/>
                  <a:prstDash val="dash"/>
                  <a:miter/>
                </a:ln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Char char="•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Char char="–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Char char="•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Char char="–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Char char="»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ko-KR" altLang="en-US" sz="1600" b="1" spc="-100" dirty="0">
                      <a:gradFill>
                        <a:gsLst>
                          <a:gs pos="0">
                            <a:prstClr val="white"/>
                          </a:gs>
                          <a:gs pos="100000">
                            <a:prstClr val="white"/>
                          </a:gs>
                        </a:gsLst>
                        <a:lin ang="0" scaled="0"/>
                      </a:gradFill>
                      <a:latin typeface="+mn-ea"/>
                      <a:ea typeface="+mn-ea"/>
                    </a:rPr>
                    <a:t>해결방안</a:t>
                  </a:r>
                </a:p>
              </p:txBody>
            </p:sp>
            <p:sp>
              <p:nvSpPr>
                <p:cNvPr id="141" name="직각 삼각형 140"/>
                <p:cNvSpPr/>
                <p:nvPr/>
              </p:nvSpPr>
              <p:spPr>
                <a:xfrm rot="5400000">
                  <a:off x="519068" y="712572"/>
                  <a:ext cx="277484" cy="475863"/>
                </a:xfrm>
                <a:prstGeom prst="rtTriangle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pc="-100" dirty="0">
                    <a:latin typeface="+mn-ea"/>
                  </a:endParaRPr>
                </a:p>
              </p:txBody>
            </p:sp>
          </p:grpSp>
          <p:grpSp>
            <p:nvGrpSpPr>
              <p:cNvPr id="129" name="그룹 128"/>
              <p:cNvGrpSpPr/>
              <p:nvPr/>
            </p:nvGrpSpPr>
            <p:grpSpPr>
              <a:xfrm>
                <a:off x="583039" y="727054"/>
                <a:ext cx="984504" cy="191056"/>
                <a:chOff x="583039" y="727054"/>
                <a:chExt cx="984504" cy="191056"/>
              </a:xfrm>
            </p:grpSpPr>
            <p:grpSp>
              <p:nvGrpSpPr>
                <p:cNvPr id="130" name="그룹 129"/>
                <p:cNvGrpSpPr/>
                <p:nvPr/>
              </p:nvGrpSpPr>
              <p:grpSpPr>
                <a:xfrm>
                  <a:off x="583039" y="727054"/>
                  <a:ext cx="51443" cy="191056"/>
                  <a:chOff x="3438206" y="2597753"/>
                  <a:chExt cx="136376" cy="506492"/>
                </a:xfrm>
              </p:grpSpPr>
              <p:sp>
                <p:nvSpPr>
                  <p:cNvPr id="135" name="타원 134"/>
                  <p:cNvSpPr/>
                  <p:nvPr/>
                </p:nvSpPr>
                <p:spPr>
                  <a:xfrm>
                    <a:off x="3438206" y="2597753"/>
                    <a:ext cx="136376" cy="13637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pc="-100" dirty="0">
                      <a:latin typeface="+mn-ea"/>
                    </a:endParaRPr>
                  </a:p>
                </p:txBody>
              </p:sp>
              <p:sp>
                <p:nvSpPr>
                  <p:cNvPr id="136" name="타원 135"/>
                  <p:cNvSpPr/>
                  <p:nvPr/>
                </p:nvSpPr>
                <p:spPr>
                  <a:xfrm>
                    <a:off x="3438206" y="2967869"/>
                    <a:ext cx="136376" cy="13637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pc="-100" dirty="0">
                      <a:latin typeface="+mn-ea"/>
                    </a:endParaRPr>
                  </a:p>
                </p:txBody>
              </p:sp>
              <p:sp>
                <p:nvSpPr>
                  <p:cNvPr id="137" name="모서리가 둥근 직사각형 136"/>
                  <p:cNvSpPr/>
                  <p:nvPr/>
                </p:nvSpPr>
                <p:spPr>
                  <a:xfrm>
                    <a:off x="3476173" y="2644320"/>
                    <a:ext cx="68942" cy="432707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  <a:gs pos="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pc="-100" dirty="0">
                      <a:latin typeface="+mn-ea"/>
                    </a:endParaRPr>
                  </a:p>
                </p:txBody>
              </p:sp>
            </p:grpSp>
            <p:grpSp>
              <p:nvGrpSpPr>
                <p:cNvPr id="131" name="그룹 130"/>
                <p:cNvGrpSpPr/>
                <p:nvPr/>
              </p:nvGrpSpPr>
              <p:grpSpPr>
                <a:xfrm>
                  <a:off x="1516100" y="727054"/>
                  <a:ext cx="51443" cy="191056"/>
                  <a:chOff x="3438206" y="2597753"/>
                  <a:chExt cx="136376" cy="506492"/>
                </a:xfrm>
              </p:grpSpPr>
              <p:sp>
                <p:nvSpPr>
                  <p:cNvPr id="132" name="타원 131"/>
                  <p:cNvSpPr/>
                  <p:nvPr/>
                </p:nvSpPr>
                <p:spPr>
                  <a:xfrm>
                    <a:off x="3438206" y="2597753"/>
                    <a:ext cx="136376" cy="13637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pc="-100" dirty="0">
                      <a:latin typeface="+mn-ea"/>
                    </a:endParaRPr>
                  </a:p>
                </p:txBody>
              </p:sp>
              <p:sp>
                <p:nvSpPr>
                  <p:cNvPr id="133" name="타원 132"/>
                  <p:cNvSpPr/>
                  <p:nvPr/>
                </p:nvSpPr>
                <p:spPr>
                  <a:xfrm>
                    <a:off x="3438206" y="2967869"/>
                    <a:ext cx="136376" cy="13637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pc="-100" dirty="0">
                      <a:latin typeface="+mn-ea"/>
                    </a:endParaRPr>
                  </a:p>
                </p:txBody>
              </p:sp>
              <p:sp>
                <p:nvSpPr>
                  <p:cNvPr id="134" name="모서리가 둥근 직사각형 133"/>
                  <p:cNvSpPr/>
                  <p:nvPr/>
                </p:nvSpPr>
                <p:spPr>
                  <a:xfrm>
                    <a:off x="3476173" y="2644320"/>
                    <a:ext cx="68942" cy="432707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  <a:gs pos="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pc="-100" dirty="0">
                      <a:latin typeface="+mn-ea"/>
                    </a:endParaRPr>
                  </a:p>
                </p:txBody>
              </p:sp>
            </p:grpSp>
          </p:grpSp>
        </p:grpSp>
        <p:grpSp>
          <p:nvGrpSpPr>
            <p:cNvPr id="142" name="그룹 141"/>
            <p:cNvGrpSpPr/>
            <p:nvPr/>
          </p:nvGrpSpPr>
          <p:grpSpPr>
            <a:xfrm>
              <a:off x="381876" y="2023620"/>
              <a:ext cx="1741852" cy="460500"/>
              <a:chOff x="372545" y="727054"/>
              <a:chExt cx="1741852" cy="460500"/>
            </a:xfrm>
          </p:grpSpPr>
          <p:grpSp>
            <p:nvGrpSpPr>
              <p:cNvPr id="143" name="그룹 142"/>
              <p:cNvGrpSpPr/>
              <p:nvPr/>
            </p:nvGrpSpPr>
            <p:grpSpPr>
              <a:xfrm>
                <a:off x="372545" y="806266"/>
                <a:ext cx="1741852" cy="381288"/>
                <a:chOff x="372545" y="806266"/>
                <a:chExt cx="1741852" cy="381288"/>
              </a:xfrm>
            </p:grpSpPr>
            <p:sp>
              <p:nvSpPr>
                <p:cNvPr id="153" name="양쪽 모서리가 둥근 사각형 152"/>
                <p:cNvSpPr/>
                <p:nvPr/>
              </p:nvSpPr>
              <p:spPr>
                <a:xfrm rot="10800000">
                  <a:off x="472201" y="806266"/>
                  <a:ext cx="1198824" cy="369870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rgbClr val="11596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1600" spc="-100" dirty="0">
                    <a:solidFill>
                      <a:prstClr val="white"/>
                    </a:solidFill>
                    <a:latin typeface="+mn-ea"/>
                  </a:endParaRPr>
                </a:p>
              </p:txBody>
            </p:sp>
            <p:sp>
              <p:nvSpPr>
                <p:cNvPr id="154" name="양쪽 모서리가 둥근 사각형 153"/>
                <p:cNvSpPr/>
                <p:nvPr/>
              </p:nvSpPr>
              <p:spPr>
                <a:xfrm rot="10800000">
                  <a:off x="458213" y="826459"/>
                  <a:ext cx="1584176" cy="350210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rgbClr val="0086C5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1600" spc="-100" dirty="0">
                    <a:solidFill>
                      <a:prstClr val="white"/>
                    </a:solidFill>
                    <a:latin typeface="+mn-ea"/>
                  </a:endParaRPr>
                </a:p>
              </p:txBody>
            </p:sp>
            <p:sp>
              <p:nvSpPr>
                <p:cNvPr id="155" name="TextBox 7"/>
                <p:cNvSpPr txBox="1">
                  <a:spLocks noChangeArrowheads="1"/>
                </p:cNvSpPr>
                <p:nvPr/>
              </p:nvSpPr>
              <p:spPr>
                <a:xfrm>
                  <a:off x="372545" y="853772"/>
                  <a:ext cx="1741852" cy="333782"/>
                </a:xfrm>
                <a:prstGeom prst="rect">
                  <a:avLst/>
                </a:prstGeom>
                <a:noFill/>
                <a:ln w="9525">
                  <a:noFill/>
                  <a:prstDash val="dash"/>
                  <a:miter/>
                </a:ln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Char char="•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Char char="–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Char char="•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Char char="–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Char char="»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ko-KR" altLang="en-US" sz="1600" b="1" spc="-100" dirty="0">
                      <a:gradFill>
                        <a:gsLst>
                          <a:gs pos="0">
                            <a:prstClr val="white"/>
                          </a:gs>
                          <a:gs pos="100000">
                            <a:prstClr val="white"/>
                          </a:gs>
                        </a:gsLst>
                        <a:lin ang="0" scaled="0"/>
                      </a:gradFill>
                      <a:latin typeface="+mn-ea"/>
                      <a:ea typeface="+mn-ea"/>
                    </a:rPr>
                    <a:t>  최선의 해결방안</a:t>
                  </a:r>
                </a:p>
              </p:txBody>
            </p:sp>
            <p:sp>
              <p:nvSpPr>
                <p:cNvPr id="156" name="직각 삼각형 155"/>
                <p:cNvSpPr/>
                <p:nvPr/>
              </p:nvSpPr>
              <p:spPr>
                <a:xfrm rot="5400000">
                  <a:off x="773426" y="747648"/>
                  <a:ext cx="277484" cy="475863"/>
                </a:xfrm>
                <a:prstGeom prst="rtTriangle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pc="-100" dirty="0">
                    <a:latin typeface="+mn-ea"/>
                  </a:endParaRPr>
                </a:p>
              </p:txBody>
            </p:sp>
          </p:grpSp>
          <p:grpSp>
            <p:nvGrpSpPr>
              <p:cNvPr id="144" name="그룹 143"/>
              <p:cNvGrpSpPr/>
              <p:nvPr/>
            </p:nvGrpSpPr>
            <p:grpSpPr>
              <a:xfrm>
                <a:off x="583039" y="727054"/>
                <a:ext cx="984504" cy="191056"/>
                <a:chOff x="583039" y="727054"/>
                <a:chExt cx="984504" cy="191056"/>
              </a:xfrm>
            </p:grpSpPr>
            <p:grpSp>
              <p:nvGrpSpPr>
                <p:cNvPr id="145" name="그룹 144"/>
                <p:cNvGrpSpPr/>
                <p:nvPr/>
              </p:nvGrpSpPr>
              <p:grpSpPr>
                <a:xfrm>
                  <a:off x="583039" y="727054"/>
                  <a:ext cx="51443" cy="191056"/>
                  <a:chOff x="3438206" y="2597753"/>
                  <a:chExt cx="136376" cy="506492"/>
                </a:xfrm>
              </p:grpSpPr>
              <p:sp>
                <p:nvSpPr>
                  <p:cNvPr id="150" name="타원 149"/>
                  <p:cNvSpPr/>
                  <p:nvPr/>
                </p:nvSpPr>
                <p:spPr>
                  <a:xfrm>
                    <a:off x="3438206" y="2597753"/>
                    <a:ext cx="136376" cy="13637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pc="-100" dirty="0">
                      <a:latin typeface="+mn-ea"/>
                    </a:endParaRPr>
                  </a:p>
                </p:txBody>
              </p:sp>
              <p:sp>
                <p:nvSpPr>
                  <p:cNvPr id="151" name="타원 150"/>
                  <p:cNvSpPr/>
                  <p:nvPr/>
                </p:nvSpPr>
                <p:spPr>
                  <a:xfrm>
                    <a:off x="3438206" y="2967869"/>
                    <a:ext cx="136376" cy="13637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pc="-100" dirty="0">
                      <a:latin typeface="+mn-ea"/>
                    </a:endParaRPr>
                  </a:p>
                </p:txBody>
              </p:sp>
              <p:sp>
                <p:nvSpPr>
                  <p:cNvPr id="152" name="모서리가 둥근 직사각형 151"/>
                  <p:cNvSpPr/>
                  <p:nvPr/>
                </p:nvSpPr>
                <p:spPr>
                  <a:xfrm>
                    <a:off x="3476173" y="2644320"/>
                    <a:ext cx="68942" cy="432707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  <a:gs pos="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pc="-100" dirty="0">
                      <a:latin typeface="+mn-ea"/>
                    </a:endParaRPr>
                  </a:p>
                </p:txBody>
              </p:sp>
            </p:grpSp>
            <p:grpSp>
              <p:nvGrpSpPr>
                <p:cNvPr id="146" name="그룹 145"/>
                <p:cNvGrpSpPr/>
                <p:nvPr/>
              </p:nvGrpSpPr>
              <p:grpSpPr>
                <a:xfrm>
                  <a:off x="1516100" y="727054"/>
                  <a:ext cx="51443" cy="191056"/>
                  <a:chOff x="3438206" y="2597753"/>
                  <a:chExt cx="136376" cy="506492"/>
                </a:xfrm>
              </p:grpSpPr>
              <p:sp>
                <p:nvSpPr>
                  <p:cNvPr id="147" name="타원 146"/>
                  <p:cNvSpPr/>
                  <p:nvPr/>
                </p:nvSpPr>
                <p:spPr>
                  <a:xfrm>
                    <a:off x="3438206" y="2597753"/>
                    <a:ext cx="136376" cy="13637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pc="-100" dirty="0">
                      <a:latin typeface="+mn-ea"/>
                    </a:endParaRPr>
                  </a:p>
                </p:txBody>
              </p:sp>
              <p:sp>
                <p:nvSpPr>
                  <p:cNvPr id="148" name="타원 147"/>
                  <p:cNvSpPr/>
                  <p:nvPr/>
                </p:nvSpPr>
                <p:spPr>
                  <a:xfrm>
                    <a:off x="3438206" y="2967869"/>
                    <a:ext cx="136376" cy="13637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pc="-100" dirty="0">
                      <a:latin typeface="+mn-ea"/>
                    </a:endParaRPr>
                  </a:p>
                </p:txBody>
              </p:sp>
              <p:sp>
                <p:nvSpPr>
                  <p:cNvPr id="149" name="모서리가 둥근 직사각형 148"/>
                  <p:cNvSpPr/>
                  <p:nvPr/>
                </p:nvSpPr>
                <p:spPr>
                  <a:xfrm>
                    <a:off x="3476173" y="2644320"/>
                    <a:ext cx="68942" cy="432707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  <a:gs pos="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pc="-100" dirty="0">
                      <a:latin typeface="+mn-ea"/>
                    </a:endParaRPr>
                  </a:p>
                </p:txBody>
              </p:sp>
            </p:grpSp>
          </p:grpSp>
        </p:grpSp>
        <p:sp>
          <p:nvSpPr>
            <p:cNvPr id="157" name="TextBox 156"/>
            <p:cNvSpPr txBox="1"/>
            <p:nvPr/>
          </p:nvSpPr>
          <p:spPr>
            <a:xfrm>
              <a:off x="2321632" y="891795"/>
              <a:ext cx="4858377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b="1" spc="-100" dirty="0">
                  <a:gradFill>
                    <a:gsLst>
                      <a:gs pos="85830">
                        <a:srgbClr val="FB5D05"/>
                      </a:gs>
                      <a:gs pos="57000">
                        <a:srgbClr val="FB5D05"/>
                      </a:gs>
                    </a:gsLst>
                    <a:lin ang="5400000" scaled="0"/>
                  </a:gradFill>
                  <a:latin typeface="+mn-ea"/>
                </a:rPr>
                <a:t>사회적 거리두기</a:t>
              </a:r>
              <a:endParaRPr lang="en-US" altLang="ko-KR" sz="2000" b="1" spc="-100" dirty="0">
                <a:gradFill>
                  <a:gsLst>
                    <a:gs pos="85830">
                      <a:srgbClr val="FB5D05"/>
                    </a:gs>
                    <a:gs pos="57000">
                      <a:srgbClr val="FB5D05"/>
                    </a:gs>
                  </a:gsLst>
                  <a:lin ang="5400000" scaled="0"/>
                </a:gradFill>
                <a:latin typeface="+mn-ea"/>
              </a:endParaRPr>
            </a:p>
            <a:p>
              <a:pPr algn="ctr">
                <a:defRPr/>
              </a:pPr>
              <a:r>
                <a:rPr lang="ko-KR" altLang="en-US" sz="2000" b="1" spc="-100" dirty="0">
                  <a:gradFill>
                    <a:gsLst>
                      <a:gs pos="85830">
                        <a:srgbClr val="FB5D05"/>
                      </a:gs>
                      <a:gs pos="57000">
                        <a:srgbClr val="FB5D05"/>
                      </a:gs>
                    </a:gsLst>
                    <a:lin ang="5400000" scaled="0"/>
                  </a:gradFill>
                  <a:latin typeface="+mn-ea"/>
                </a:rPr>
                <a:t>경기지역화폐사용</a:t>
              </a:r>
              <a:endParaRPr lang="en-US" altLang="ko-KR" sz="2000" b="1" spc="-100" dirty="0">
                <a:gradFill>
                  <a:gsLst>
                    <a:gs pos="85830">
                      <a:srgbClr val="FB5D05"/>
                    </a:gs>
                    <a:gs pos="57000">
                      <a:srgbClr val="FB5D05"/>
                    </a:gs>
                  </a:gsLst>
                  <a:lin ang="5400000" scaled="0"/>
                </a:gradFill>
                <a:latin typeface="+mn-ea"/>
              </a:endParaRPr>
            </a:p>
            <a:p>
              <a:pPr algn="ctr">
                <a:defRPr/>
              </a:pPr>
              <a:endParaRPr lang="en-US" altLang="ko-KR" sz="2000" b="1" spc="-100" dirty="0">
                <a:gradFill>
                  <a:gsLst>
                    <a:gs pos="85830">
                      <a:srgbClr val="FB5D05"/>
                    </a:gs>
                    <a:gs pos="57000">
                      <a:srgbClr val="FB5D05"/>
                    </a:gs>
                  </a:gsLst>
                  <a:lin ang="5400000" scaled="0"/>
                </a:gradFill>
                <a:latin typeface="+mn-ea"/>
              </a:endParaRPr>
            </a:p>
          </p:txBody>
        </p:sp>
      </p:grpSp>
      <p:sp>
        <p:nvSpPr>
          <p:cNvPr id="158" name="직사각형 157"/>
          <p:cNvSpPr/>
          <p:nvPr/>
        </p:nvSpPr>
        <p:spPr>
          <a:xfrm>
            <a:off x="29729" y="160703"/>
            <a:ext cx="3822191" cy="349798"/>
          </a:xfrm>
          <a:prstGeom prst="rect">
            <a:avLst/>
          </a:prstGeom>
          <a:solidFill>
            <a:srgbClr val="115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000" dirty="0">
              <a:latin typeface="나눔바른고딕"/>
              <a:ea typeface="나눔바른고딕"/>
            </a:endParaRPr>
          </a:p>
        </p:txBody>
      </p:sp>
      <p:sp>
        <p:nvSpPr>
          <p:cNvPr id="159" name="직사각형 158"/>
          <p:cNvSpPr/>
          <p:nvPr/>
        </p:nvSpPr>
        <p:spPr>
          <a:xfrm>
            <a:off x="29733" y="160703"/>
            <a:ext cx="419287" cy="349798"/>
          </a:xfrm>
          <a:prstGeom prst="rect">
            <a:avLst/>
          </a:prstGeom>
          <a:solidFill>
            <a:srgbClr val="1A8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000" dirty="0">
              <a:latin typeface="나눔바른고딕"/>
              <a:ea typeface="나눔바른고딕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467544" y="173782"/>
            <a:ext cx="3051632" cy="3231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1500" b="1" dirty="0">
                <a:gradFill>
                  <a:gsLst>
                    <a:gs pos="0">
                      <a:schemeClr val="bg1"/>
                    </a:gs>
                    <a:gs pos="48000">
                      <a:schemeClr val="bg1"/>
                    </a:gs>
                  </a:gsLst>
                  <a:lin ang="5400000" scaled="0"/>
                </a:gradFill>
                <a:latin typeface="+mn-ea"/>
              </a:rPr>
              <a:t>상권에 무너짐에 따른 결과 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4283968" y="6361583"/>
            <a:ext cx="679994" cy="30777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1400" b="1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48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+mn-ea"/>
              </a:rPr>
              <a:t>13/24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630663" y="5017079"/>
            <a:ext cx="78877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600" spc="-100" dirty="0">
                <a:solidFill>
                  <a:schemeClr val="dk1"/>
                </a:solidFill>
                <a:latin typeface="+mn-ea"/>
              </a:rPr>
              <a:t>3</a:t>
            </a:r>
            <a:r>
              <a:rPr lang="ko-KR" altLang="en-US" sz="1600" spc="-100" dirty="0">
                <a:solidFill>
                  <a:schemeClr val="dk1"/>
                </a:solidFill>
                <a:latin typeface="+mn-ea"/>
              </a:rPr>
              <a:t>개월 간 임대료 </a:t>
            </a:r>
            <a:r>
              <a:rPr lang="en-US" altLang="ko-KR" sz="1600" spc="-100" dirty="0">
                <a:solidFill>
                  <a:schemeClr val="dk1"/>
                </a:solidFill>
                <a:latin typeface="+mn-ea"/>
              </a:rPr>
              <a:t>20% </a:t>
            </a:r>
            <a:r>
              <a:rPr lang="ko-KR" altLang="en-US" sz="1600" spc="-100" dirty="0">
                <a:solidFill>
                  <a:schemeClr val="dk1"/>
                </a:solidFill>
                <a:latin typeface="+mn-ea"/>
              </a:rPr>
              <a:t>인하</a:t>
            </a:r>
            <a:endParaRPr lang="en-US" altLang="ko-KR" sz="1600" spc="-100" dirty="0">
              <a:solidFill>
                <a:schemeClr val="dk1"/>
              </a:solidFill>
              <a:latin typeface="+mn-ea"/>
            </a:endParaRPr>
          </a:p>
          <a:p>
            <a:pPr algn="ctr">
              <a:spcBef>
                <a:spcPts val="0"/>
              </a:spcBef>
              <a:defRPr/>
            </a:pPr>
            <a:endParaRPr lang="en-US" altLang="ko-KR" sz="1600" spc="-100" dirty="0">
              <a:solidFill>
                <a:schemeClr val="dk1"/>
              </a:solidFill>
              <a:latin typeface="+mn-ea"/>
            </a:endParaRPr>
          </a:p>
          <a:p>
            <a:pPr algn="ctr">
              <a:spcBef>
                <a:spcPts val="0"/>
              </a:spcBef>
              <a:defRPr/>
            </a:pPr>
            <a:r>
              <a:rPr lang="ko-KR" altLang="en-US" sz="1600" spc="-100" dirty="0">
                <a:solidFill>
                  <a:schemeClr val="dk1"/>
                </a:solidFill>
                <a:latin typeface="+mn-ea"/>
              </a:rPr>
              <a:t>긴급재난지원금 및 정부의 지원 필요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1509670" y="5505659"/>
            <a:ext cx="3744416" cy="338554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600" spc="-100" dirty="0">
                <a:solidFill>
                  <a:schemeClr val="dk1"/>
                </a:solidFill>
                <a:latin typeface="+mn-ea"/>
              </a:rPr>
              <a:t>   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74A6171-1439-43B5-BC8E-C86A2EE05887}"/>
              </a:ext>
            </a:extLst>
          </p:cNvPr>
          <p:cNvSpPr txBox="1"/>
          <p:nvPr/>
        </p:nvSpPr>
        <p:spPr>
          <a:xfrm>
            <a:off x="2002957" y="3471390"/>
            <a:ext cx="41069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48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III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48000">
                    <a:schemeClr val="bg1"/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D57E267-D33D-4775-91D6-DD36B6090A31}"/>
              </a:ext>
            </a:extLst>
          </p:cNvPr>
          <p:cNvSpPr txBox="1"/>
          <p:nvPr/>
        </p:nvSpPr>
        <p:spPr>
          <a:xfrm>
            <a:off x="80316" y="121894"/>
            <a:ext cx="33534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48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II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48000">
                    <a:schemeClr val="bg1"/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0" name="Picture 4">
            <a:extLst>
              <a:ext uri="{FF2B5EF4-FFF2-40B4-BE49-F238E27FC236}">
                <a16:creationId xmlns:a16="http://schemas.microsoft.com/office/drawing/2014/main" id="{2F74BBBC-C571-48F7-B70F-E067800627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684" r="2" b="11827"/>
          <a:stretch/>
        </p:blipFill>
        <p:spPr>
          <a:xfrm>
            <a:off x="3911262" y="3557069"/>
            <a:ext cx="1641699" cy="750586"/>
          </a:xfrm>
          <a:custGeom>
            <a:avLst/>
            <a:gdLst/>
            <a:ahLst/>
            <a:cxnLst/>
            <a:rect l="l" t="t" r="r" b="b"/>
            <a:pathLst>
              <a:path w="7450687" h="3406460">
                <a:moveTo>
                  <a:pt x="6457914" y="0"/>
                </a:moveTo>
                <a:cubicBezTo>
                  <a:pt x="6560763" y="125085"/>
                  <a:pt x="6713644" y="161221"/>
                  <a:pt x="6844288" y="233492"/>
                </a:cubicBezTo>
                <a:cubicBezTo>
                  <a:pt x="6972153" y="289086"/>
                  <a:pt x="7336289" y="611527"/>
                  <a:pt x="7386323" y="717155"/>
                </a:cubicBezTo>
                <a:cubicBezTo>
                  <a:pt x="7475273" y="900613"/>
                  <a:pt x="7453035" y="1573293"/>
                  <a:pt x="7430798" y="1809564"/>
                </a:cubicBezTo>
                <a:cubicBezTo>
                  <a:pt x="7347408" y="2398855"/>
                  <a:pt x="7041645" y="3077093"/>
                  <a:pt x="7013848" y="3104890"/>
                </a:cubicBezTo>
                <a:cubicBezTo>
                  <a:pt x="6924899" y="3085432"/>
                  <a:pt x="6721983" y="3391196"/>
                  <a:pt x="6569101" y="3402314"/>
                </a:cubicBezTo>
                <a:cubicBezTo>
                  <a:pt x="6407881" y="3413434"/>
                  <a:pt x="4039604" y="3405095"/>
                  <a:pt x="3683807" y="3341162"/>
                </a:cubicBezTo>
                <a:cubicBezTo>
                  <a:pt x="1749158" y="2988144"/>
                  <a:pt x="1704683" y="2860279"/>
                  <a:pt x="1704683" y="2860279"/>
                </a:cubicBezTo>
                <a:cubicBezTo>
                  <a:pt x="1704683" y="2860279"/>
                  <a:pt x="1910378" y="2835262"/>
                  <a:pt x="2010446" y="2801907"/>
                </a:cubicBezTo>
                <a:cubicBezTo>
                  <a:pt x="1865904" y="2799126"/>
                  <a:pt x="1296072" y="2693500"/>
                  <a:pt x="1273834" y="2674041"/>
                </a:cubicBezTo>
                <a:cubicBezTo>
                  <a:pt x="1284954" y="2668482"/>
                  <a:pt x="1301632" y="2662923"/>
                  <a:pt x="1315530" y="2657363"/>
                </a:cubicBezTo>
                <a:cubicBezTo>
                  <a:pt x="1284954" y="2640686"/>
                  <a:pt x="1259936" y="2621228"/>
                  <a:pt x="1234919" y="2590651"/>
                </a:cubicBezTo>
                <a:cubicBezTo>
                  <a:pt x="1154309" y="2487804"/>
                  <a:pt x="1018105" y="2523940"/>
                  <a:pt x="904138" y="2485024"/>
                </a:cubicBezTo>
                <a:cubicBezTo>
                  <a:pt x="976410" y="2268210"/>
                  <a:pt x="1168208" y="2348820"/>
                  <a:pt x="1315530" y="2307126"/>
                </a:cubicBezTo>
                <a:cubicBezTo>
                  <a:pt x="929156" y="2179260"/>
                  <a:pt x="1004207" y="2112548"/>
                  <a:pt x="851326" y="2065294"/>
                </a:cubicBezTo>
                <a:cubicBezTo>
                  <a:pt x="659528" y="2006921"/>
                  <a:pt x="615053" y="2006921"/>
                  <a:pt x="615053" y="2006921"/>
                </a:cubicBezTo>
                <a:cubicBezTo>
                  <a:pt x="840206" y="1829023"/>
                  <a:pt x="1109834" y="2020820"/>
                  <a:pt x="1393361" y="1703937"/>
                </a:cubicBezTo>
                <a:cubicBezTo>
                  <a:pt x="1120952" y="1659463"/>
                  <a:pt x="306510" y="1637225"/>
                  <a:pt x="131391" y="1553835"/>
                </a:cubicBezTo>
                <a:cubicBezTo>
                  <a:pt x="198103" y="1584411"/>
                  <a:pt x="203663" y="1492682"/>
                  <a:pt x="234239" y="1492682"/>
                </a:cubicBezTo>
                <a:cubicBezTo>
                  <a:pt x="492748" y="1489903"/>
                  <a:pt x="756816" y="1542717"/>
                  <a:pt x="1018105" y="1509360"/>
                </a:cubicBezTo>
                <a:cubicBezTo>
                  <a:pt x="1065359" y="1506581"/>
                  <a:pt x="1140411" y="1531597"/>
                  <a:pt x="1148750" y="1462106"/>
                </a:cubicBezTo>
                <a:cubicBezTo>
                  <a:pt x="1157088" y="1375936"/>
                  <a:pt x="1059800" y="1395394"/>
                  <a:pt x="1018105" y="1387055"/>
                </a:cubicBezTo>
                <a:cubicBezTo>
                  <a:pt x="848545" y="1359258"/>
                  <a:pt x="681766" y="1348140"/>
                  <a:pt x="509426" y="1331461"/>
                </a:cubicBezTo>
                <a:cubicBezTo>
                  <a:pt x="437155" y="1323122"/>
                  <a:pt x="348206" y="1339800"/>
                  <a:pt x="376002" y="1206376"/>
                </a:cubicBezTo>
                <a:cubicBezTo>
                  <a:pt x="353764" y="1078512"/>
                  <a:pt x="220341" y="1122986"/>
                  <a:pt x="150849" y="1061833"/>
                </a:cubicBezTo>
                <a:cubicBezTo>
                  <a:pt x="184205" y="989562"/>
                  <a:pt x="278714" y="1039597"/>
                  <a:pt x="306510" y="942308"/>
                </a:cubicBezTo>
                <a:cubicBezTo>
                  <a:pt x="173086" y="972884"/>
                  <a:pt x="186985" y="761630"/>
                  <a:pt x="53560" y="764409"/>
                </a:cubicBezTo>
                <a:cubicBezTo>
                  <a:pt x="-57626" y="639324"/>
                  <a:pt x="22984" y="578171"/>
                  <a:pt x="125832" y="530917"/>
                </a:cubicBezTo>
                <a:cubicBezTo>
                  <a:pt x="259256" y="472544"/>
                  <a:pt x="406578" y="486442"/>
                  <a:pt x="551121" y="475324"/>
                </a:cubicBezTo>
                <a:cubicBezTo>
                  <a:pt x="742919" y="450306"/>
                  <a:pt x="926376" y="391934"/>
                  <a:pt x="1120952" y="394713"/>
                </a:cubicBezTo>
                <a:cubicBezTo>
                  <a:pt x="1304411" y="336340"/>
                  <a:pt x="1507326" y="400272"/>
                  <a:pt x="1693564" y="325221"/>
                </a:cubicBezTo>
                <a:cubicBezTo>
                  <a:pt x="1882582" y="325221"/>
                  <a:pt x="2074379" y="325221"/>
                  <a:pt x="2266175" y="325221"/>
                </a:cubicBezTo>
                <a:cubicBezTo>
                  <a:pt x="2321770" y="328001"/>
                  <a:pt x="2374582" y="328001"/>
                  <a:pt x="2430177" y="330781"/>
                </a:cubicBezTo>
                <a:cubicBezTo>
                  <a:pt x="2430177" y="330781"/>
                  <a:pt x="2432956" y="330781"/>
                  <a:pt x="2432956" y="330781"/>
                </a:cubicBezTo>
                <a:cubicBezTo>
                  <a:pt x="2672008" y="339120"/>
                  <a:pt x="2908279" y="344679"/>
                  <a:pt x="3144551" y="355798"/>
                </a:cubicBezTo>
                <a:cubicBezTo>
                  <a:pt x="3233500" y="355798"/>
                  <a:pt x="3319670" y="358577"/>
                  <a:pt x="3408619" y="358577"/>
                </a:cubicBezTo>
                <a:cubicBezTo>
                  <a:pt x="3597637" y="372475"/>
                  <a:pt x="3789434" y="380814"/>
                  <a:pt x="3981231" y="361357"/>
                </a:cubicBezTo>
                <a:cubicBezTo>
                  <a:pt x="4173028" y="378035"/>
                  <a:pt x="4359266" y="366917"/>
                  <a:pt x="4551063" y="350238"/>
                </a:cubicBezTo>
                <a:cubicBezTo>
                  <a:pt x="4745639" y="369696"/>
                  <a:pt x="4937437" y="341899"/>
                  <a:pt x="5129233" y="316882"/>
                </a:cubicBezTo>
                <a:cubicBezTo>
                  <a:pt x="5321031" y="328001"/>
                  <a:pt x="5512828" y="328001"/>
                  <a:pt x="5699065" y="272407"/>
                </a:cubicBezTo>
                <a:cubicBezTo>
                  <a:pt x="5840829" y="333560"/>
                  <a:pt x="5910321" y="133424"/>
                  <a:pt x="6063202" y="172339"/>
                </a:cubicBezTo>
                <a:cubicBezTo>
                  <a:pt x="6216084" y="214035"/>
                  <a:pt x="6324491" y="55593"/>
                  <a:pt x="645791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6318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9594-B7CA-48A0-929D-DA85074CA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1143000"/>
          </a:xfrm>
        </p:spPr>
        <p:txBody>
          <a:bodyPr>
            <a:normAutofit fontScale="90000"/>
          </a:bodyPr>
          <a:lstStyle/>
          <a:p>
            <a:r>
              <a:rPr lang="ko-KR" altLang="en-US" b="1" i="0" dirty="0">
                <a:solidFill>
                  <a:srgbClr val="FF0000"/>
                </a:solidFill>
                <a:latin typeface="+mj-ea"/>
              </a:rPr>
              <a:t>코로나19</a:t>
            </a:r>
            <a:r>
              <a:rPr lang="ko-KR" altLang="en-US" b="1" i="0" dirty="0">
                <a:latin typeface="+mj-ea"/>
              </a:rPr>
              <a:t>여파로 인한 실직자 지원금</a:t>
            </a:r>
            <a:endParaRPr lang="en-US" b="1" i="0" dirty="0">
              <a:latin typeface="+mj-ea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3782DB2-9E3C-4ADD-B234-E9603A3C4A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3574" y="1781751"/>
            <a:ext cx="7216851" cy="74373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2CEB41-663B-4E8A-8DB8-583F58A2031B}"/>
              </a:ext>
            </a:extLst>
          </p:cNvPr>
          <p:cNvSpPr txBox="1"/>
          <p:nvPr/>
        </p:nvSpPr>
        <p:spPr>
          <a:xfrm>
            <a:off x="789141" y="2708920"/>
            <a:ext cx="7897659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+mj-ea"/>
                <a:ea typeface="+mj-ea"/>
                <a:cs typeface="+mn-lt"/>
              </a:rPr>
              <a:t>문재인 대통령은 이날 청와대에서 열린 제</a:t>
            </a:r>
            <a:r>
              <a:rPr lang="en-US" altLang="ko-KR" dirty="0">
                <a:latin typeface="+mj-ea"/>
                <a:ea typeface="+mj-ea"/>
                <a:cs typeface="+mn-lt"/>
              </a:rPr>
              <a:t>5</a:t>
            </a:r>
            <a:r>
              <a:rPr lang="ko-KR" altLang="en-US" dirty="0">
                <a:latin typeface="+mj-ea"/>
                <a:ea typeface="+mj-ea"/>
                <a:cs typeface="+mn-lt"/>
              </a:rPr>
              <a:t>차 비상경제회의에서 </a:t>
            </a:r>
            <a:endParaRPr lang="en-US" altLang="ko-KR" dirty="0">
              <a:latin typeface="+mj-ea"/>
              <a:ea typeface="+mj-ea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j-ea"/>
                <a:ea typeface="+mj-ea"/>
                <a:cs typeface="+mn-lt"/>
              </a:rPr>
              <a:t>그동안 사각지대였던 프리랜서</a:t>
            </a:r>
            <a:r>
              <a:rPr lang="en-US" altLang="ko-KR" dirty="0">
                <a:latin typeface="+mj-ea"/>
                <a:ea typeface="+mj-ea"/>
                <a:cs typeface="+mn-lt"/>
              </a:rPr>
              <a:t>, </a:t>
            </a:r>
            <a:r>
              <a:rPr lang="ko-KR" altLang="en-US" dirty="0">
                <a:latin typeface="+mj-ea"/>
                <a:ea typeface="+mj-ea"/>
                <a:cs typeface="+mn-lt"/>
              </a:rPr>
              <a:t>특수고용 노동자</a:t>
            </a:r>
            <a:r>
              <a:rPr lang="en-US" altLang="ko-KR" dirty="0">
                <a:latin typeface="+mj-ea"/>
                <a:ea typeface="+mj-ea"/>
                <a:cs typeface="+mn-lt"/>
              </a:rPr>
              <a:t>, </a:t>
            </a:r>
            <a:r>
              <a:rPr lang="ko-KR" altLang="en-US" dirty="0">
                <a:latin typeface="+mj-ea"/>
                <a:ea typeface="+mj-ea"/>
                <a:cs typeface="+mn-lt"/>
              </a:rPr>
              <a:t>영세사업자 등 </a:t>
            </a:r>
            <a:r>
              <a:rPr lang="en-US" altLang="ko-KR" dirty="0">
                <a:latin typeface="+mj-ea"/>
                <a:ea typeface="+mj-ea"/>
                <a:cs typeface="+mn-lt"/>
              </a:rPr>
              <a:t>93</a:t>
            </a:r>
            <a:r>
              <a:rPr lang="ko-KR" altLang="en-US" dirty="0">
                <a:latin typeface="+mj-ea"/>
                <a:ea typeface="+mj-ea"/>
                <a:cs typeface="+mn-lt"/>
              </a:rPr>
              <a:t>만명에 대해 고용안정 지원금을 지급할 것이라고 밝힘</a:t>
            </a:r>
            <a:r>
              <a:rPr lang="en-US" altLang="ko-KR" dirty="0">
                <a:latin typeface="+mj-ea"/>
                <a:ea typeface="+mj-ea"/>
                <a:cs typeface="+mn-lt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j-ea"/>
              <a:ea typeface="+mj-ea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j-ea"/>
                <a:ea typeface="+mj-ea"/>
                <a:cs typeface="+mn-lt"/>
              </a:rPr>
              <a:t>정부는 이들을 대상으로 </a:t>
            </a:r>
            <a:r>
              <a:rPr lang="en-US" altLang="ko-KR" dirty="0">
                <a:latin typeface="+mj-ea"/>
                <a:ea typeface="+mj-ea"/>
                <a:cs typeface="+mn-lt"/>
              </a:rPr>
              <a:t>1</a:t>
            </a:r>
            <a:r>
              <a:rPr lang="ko-KR" altLang="en-US" dirty="0">
                <a:latin typeface="+mj-ea"/>
                <a:ea typeface="+mj-ea"/>
                <a:cs typeface="+mn-lt"/>
              </a:rPr>
              <a:t>인당 월 </a:t>
            </a:r>
            <a:r>
              <a:rPr lang="en-US" altLang="ko-KR" dirty="0">
                <a:latin typeface="+mj-ea"/>
                <a:ea typeface="+mj-ea"/>
                <a:cs typeface="+mn-lt"/>
              </a:rPr>
              <a:t>50</a:t>
            </a:r>
            <a:r>
              <a:rPr lang="ko-KR" altLang="en-US" dirty="0">
                <a:latin typeface="+mj-ea"/>
                <a:ea typeface="+mj-ea"/>
                <a:cs typeface="+mn-lt"/>
              </a:rPr>
              <a:t>만원씩을 최장 </a:t>
            </a:r>
            <a:r>
              <a:rPr lang="en-US" altLang="ko-KR" dirty="0">
                <a:latin typeface="+mj-ea"/>
                <a:ea typeface="+mj-ea"/>
                <a:cs typeface="+mn-lt"/>
              </a:rPr>
              <a:t>3</a:t>
            </a:r>
            <a:r>
              <a:rPr lang="ko-KR" altLang="en-US" dirty="0">
                <a:latin typeface="+mj-ea"/>
                <a:ea typeface="+mj-ea"/>
                <a:cs typeface="+mn-lt"/>
              </a:rPr>
              <a:t>개월 지급할 방침</a:t>
            </a:r>
            <a:r>
              <a:rPr lang="en-US" altLang="ko-KR" dirty="0">
                <a:latin typeface="+mj-ea"/>
                <a:ea typeface="+mj-ea"/>
                <a:cs typeface="+mn-lt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+mj-ea"/>
              <a:ea typeface="+mj-ea"/>
            </a:endParaRPr>
          </a:p>
          <a:p>
            <a:r>
              <a:rPr lang="en-US" dirty="0">
                <a:latin typeface="+mj-ea"/>
                <a:ea typeface="+mj-ea"/>
                <a:cs typeface="+mn-lt"/>
              </a:rPr>
              <a:t>한국노동연구원의 지난해 조사 결과에 따르면 국내 특고 종사자는 최대 221만명으로 추산</a:t>
            </a:r>
            <a:r>
              <a:rPr lang="ko-KR" altLang="en-US" dirty="0">
                <a:latin typeface="+mj-ea"/>
                <a:ea typeface="+mj-ea"/>
                <a:cs typeface="+mn-lt"/>
              </a:rPr>
              <a:t>됨</a:t>
            </a:r>
            <a:r>
              <a:rPr lang="en-US" dirty="0">
                <a:latin typeface="+mj-ea"/>
                <a:ea typeface="+mj-ea"/>
                <a:cs typeface="+mn-lt"/>
              </a:rPr>
              <a:t>.</a:t>
            </a:r>
            <a:endParaRPr lang="en-US" sz="1350" dirty="0">
              <a:latin typeface="+mj-ea"/>
              <a:ea typeface="+mj-ea"/>
              <a:cs typeface="+mn-lt"/>
            </a:endParaRPr>
          </a:p>
          <a:p>
            <a:endParaRPr lang="ko-KR" altLang="en-US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C3CD32-EEE6-4CA1-A745-F29F387ED0B5}"/>
              </a:ext>
            </a:extLst>
          </p:cNvPr>
          <p:cNvSpPr txBox="1"/>
          <p:nvPr/>
        </p:nvSpPr>
        <p:spPr>
          <a:xfrm>
            <a:off x="4283968" y="6361583"/>
            <a:ext cx="679994" cy="30777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1400" b="1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48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+mn-ea"/>
              </a:rPr>
              <a:t>14/24</a:t>
            </a:r>
          </a:p>
        </p:txBody>
      </p:sp>
    </p:spTree>
    <p:extLst>
      <p:ext uri="{BB962C8B-B14F-4D97-AF65-F5344CB8AC3E}">
        <p14:creationId xmlns:p14="http://schemas.microsoft.com/office/powerpoint/2010/main" val="706755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9594-B7CA-48A0-929D-DA85074CA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274638"/>
            <a:ext cx="8640960" cy="1143000"/>
          </a:xfrm>
        </p:spPr>
        <p:txBody>
          <a:bodyPr>
            <a:normAutofit fontScale="90000"/>
          </a:bodyPr>
          <a:lstStyle/>
          <a:p>
            <a:r>
              <a:rPr lang="ko-KR" altLang="en-US" b="1" i="0" dirty="0">
                <a:solidFill>
                  <a:srgbClr val="FF0000"/>
                </a:solidFill>
                <a:latin typeface="+mj-ea"/>
              </a:rPr>
              <a:t>코로나19</a:t>
            </a:r>
            <a:r>
              <a:rPr lang="ko-KR" altLang="en-US" b="1" i="0" dirty="0">
                <a:latin typeface="+mj-ea"/>
              </a:rPr>
              <a:t>여파로 인한 실직자 지원금</a:t>
            </a:r>
            <a:endParaRPr lang="en-US" b="1" i="0" dirty="0">
              <a:latin typeface="+mj-ea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3782DB2-9E3C-4ADD-B234-E9603A3C4A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402" y="1781751"/>
            <a:ext cx="7216851" cy="74373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2CEB41-663B-4E8A-8DB8-583F58A2031B}"/>
              </a:ext>
            </a:extLst>
          </p:cNvPr>
          <p:cNvSpPr txBox="1"/>
          <p:nvPr/>
        </p:nvSpPr>
        <p:spPr>
          <a:xfrm>
            <a:off x="630999" y="2889598"/>
            <a:ext cx="7897659" cy="18004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dirty="0">
                <a:solidFill>
                  <a:prstClr val="black"/>
                </a:solidFill>
                <a:cs typeface="+mn-lt"/>
              </a:rPr>
              <a:t>정부는</a:t>
            </a:r>
            <a:r>
              <a:rPr lang="en-US" altLang="ko-KR" dirty="0">
                <a:solidFill>
                  <a:prstClr val="black"/>
                </a:solidFill>
                <a:cs typeface="+mn-lt"/>
              </a:rPr>
              <a:t> </a:t>
            </a:r>
            <a:r>
              <a:rPr lang="ko-KR" altLang="en-US" dirty="0">
                <a:solidFill>
                  <a:prstClr val="black"/>
                </a:solidFill>
                <a:cs typeface="+mn-lt"/>
              </a:rPr>
              <a:t>이런</a:t>
            </a:r>
            <a:r>
              <a:rPr lang="en-US" altLang="ko-KR" dirty="0">
                <a:solidFill>
                  <a:prstClr val="black"/>
                </a:solidFill>
                <a:cs typeface="+mn-lt"/>
              </a:rPr>
              <a:t> </a:t>
            </a:r>
            <a:r>
              <a:rPr lang="ko-KR" altLang="en-US" dirty="0">
                <a:solidFill>
                  <a:prstClr val="black"/>
                </a:solidFill>
                <a:cs typeface="+mn-lt"/>
              </a:rPr>
              <a:t>지적을</a:t>
            </a:r>
            <a:r>
              <a:rPr lang="en-US" altLang="ko-KR" dirty="0">
                <a:solidFill>
                  <a:prstClr val="black"/>
                </a:solidFill>
                <a:cs typeface="+mn-lt"/>
              </a:rPr>
              <a:t> </a:t>
            </a:r>
            <a:r>
              <a:rPr lang="ko-KR" altLang="en-US" dirty="0">
                <a:solidFill>
                  <a:prstClr val="black"/>
                </a:solidFill>
                <a:cs typeface="+mn-lt"/>
              </a:rPr>
              <a:t>반영해</a:t>
            </a:r>
            <a:r>
              <a:rPr lang="en-US" altLang="ko-KR" dirty="0">
                <a:solidFill>
                  <a:prstClr val="black"/>
                </a:solidFill>
                <a:cs typeface="+mn-lt"/>
              </a:rPr>
              <a:t> </a:t>
            </a:r>
            <a:r>
              <a:rPr lang="ko-KR" altLang="en-US" dirty="0">
                <a:solidFill>
                  <a:prstClr val="black"/>
                </a:solidFill>
                <a:cs typeface="+mn-lt"/>
              </a:rPr>
              <a:t>특고</a:t>
            </a:r>
            <a:r>
              <a:rPr lang="en-US" altLang="ko-KR" dirty="0">
                <a:solidFill>
                  <a:prstClr val="black"/>
                </a:solidFill>
                <a:cs typeface="+mn-lt"/>
              </a:rPr>
              <a:t> </a:t>
            </a:r>
            <a:r>
              <a:rPr lang="ko-KR" altLang="en-US" dirty="0">
                <a:solidFill>
                  <a:prstClr val="black"/>
                </a:solidFill>
                <a:cs typeface="+mn-lt"/>
              </a:rPr>
              <a:t>종사자</a:t>
            </a:r>
            <a:r>
              <a:rPr lang="en-US" altLang="ko-KR" dirty="0">
                <a:solidFill>
                  <a:prstClr val="black"/>
                </a:solidFill>
                <a:cs typeface="+mn-lt"/>
              </a:rPr>
              <a:t> </a:t>
            </a:r>
            <a:r>
              <a:rPr lang="ko-KR" altLang="en-US" dirty="0">
                <a:solidFill>
                  <a:prstClr val="black"/>
                </a:solidFill>
                <a:cs typeface="+mn-lt"/>
              </a:rPr>
              <a:t>등에</a:t>
            </a:r>
            <a:r>
              <a:rPr lang="en-US" altLang="ko-KR" dirty="0">
                <a:solidFill>
                  <a:prstClr val="black"/>
                </a:solidFill>
                <a:cs typeface="+mn-lt"/>
              </a:rPr>
              <a:t> </a:t>
            </a:r>
            <a:r>
              <a:rPr lang="ko-KR" altLang="en-US" dirty="0">
                <a:solidFill>
                  <a:prstClr val="black"/>
                </a:solidFill>
                <a:cs typeface="+mn-lt"/>
              </a:rPr>
              <a:t>대한</a:t>
            </a:r>
            <a:r>
              <a:rPr lang="en-US" altLang="ko-KR" dirty="0">
                <a:solidFill>
                  <a:prstClr val="black"/>
                </a:solidFill>
                <a:cs typeface="+mn-lt"/>
              </a:rPr>
              <a:t> </a:t>
            </a:r>
            <a:r>
              <a:rPr lang="ko-KR" altLang="en-US" dirty="0">
                <a:solidFill>
                  <a:prstClr val="black"/>
                </a:solidFill>
                <a:cs typeface="+mn-lt"/>
              </a:rPr>
              <a:t>지원을</a:t>
            </a:r>
            <a:r>
              <a:rPr lang="en-US" altLang="ko-KR" dirty="0">
                <a:solidFill>
                  <a:prstClr val="black"/>
                </a:solidFill>
                <a:cs typeface="+mn-lt"/>
              </a:rPr>
              <a:t> </a:t>
            </a:r>
            <a:r>
              <a:rPr lang="ko-KR" altLang="en-US" dirty="0">
                <a:solidFill>
                  <a:prstClr val="black"/>
                </a:solidFill>
                <a:cs typeface="+mn-lt"/>
              </a:rPr>
              <a:t>확대</a:t>
            </a:r>
            <a:endParaRPr lang="en-US" altLang="ko-KR" dirty="0">
              <a:solidFill>
                <a:prstClr val="black"/>
              </a:solidFill>
              <a:cs typeface="+mn-lt"/>
            </a:endParaRPr>
          </a:p>
          <a:p>
            <a:pPr lvl="0">
              <a:lnSpc>
                <a:spcPct val="150000"/>
              </a:lnSpc>
            </a:pPr>
            <a:endParaRPr lang="en-US" altLang="ko-KR" dirty="0">
              <a:solidFill>
                <a:prstClr val="black"/>
              </a:solidFill>
              <a:cs typeface="+mn-lt"/>
            </a:endParaRPr>
          </a:p>
          <a:p>
            <a:pPr lvl="0">
              <a:lnSpc>
                <a:spcPct val="150000"/>
              </a:lnSpc>
            </a:pPr>
            <a:r>
              <a:rPr lang="ko-KR" altLang="en-US" dirty="0">
                <a:solidFill>
                  <a:prstClr val="black"/>
                </a:solidFill>
                <a:cs typeface="+mn-lt"/>
              </a:rPr>
              <a:t>코로나</a:t>
            </a:r>
            <a:r>
              <a:rPr lang="en-US" altLang="ko-KR" dirty="0">
                <a:solidFill>
                  <a:prstClr val="black"/>
                </a:solidFill>
                <a:cs typeface="+mn-lt"/>
              </a:rPr>
              <a:t>19</a:t>
            </a:r>
            <a:r>
              <a:rPr lang="ko-KR" altLang="en-US" dirty="0">
                <a:solidFill>
                  <a:prstClr val="black"/>
                </a:solidFill>
                <a:cs typeface="+mn-lt"/>
              </a:rPr>
              <a:t>로</a:t>
            </a:r>
            <a:r>
              <a:rPr lang="en-US" altLang="ko-KR" dirty="0">
                <a:solidFill>
                  <a:prstClr val="black"/>
                </a:solidFill>
                <a:cs typeface="+mn-lt"/>
              </a:rPr>
              <a:t> </a:t>
            </a:r>
            <a:r>
              <a:rPr lang="ko-KR" altLang="en-US" dirty="0">
                <a:solidFill>
                  <a:prstClr val="black"/>
                </a:solidFill>
                <a:cs typeface="+mn-lt"/>
              </a:rPr>
              <a:t>일거리가</a:t>
            </a:r>
            <a:r>
              <a:rPr lang="en-US" altLang="ko-KR" dirty="0">
                <a:solidFill>
                  <a:prstClr val="black"/>
                </a:solidFill>
                <a:cs typeface="+mn-lt"/>
              </a:rPr>
              <a:t> </a:t>
            </a:r>
            <a:r>
              <a:rPr lang="ko-KR" altLang="en-US" dirty="0">
                <a:solidFill>
                  <a:prstClr val="black"/>
                </a:solidFill>
                <a:cs typeface="+mn-lt"/>
              </a:rPr>
              <a:t>끊기거나</a:t>
            </a:r>
            <a:r>
              <a:rPr lang="en-US" altLang="ko-KR" dirty="0">
                <a:solidFill>
                  <a:prstClr val="black"/>
                </a:solidFill>
                <a:cs typeface="+mn-lt"/>
              </a:rPr>
              <a:t> </a:t>
            </a:r>
            <a:r>
              <a:rPr lang="ko-KR" altLang="en-US" dirty="0">
                <a:solidFill>
                  <a:prstClr val="black"/>
                </a:solidFill>
                <a:cs typeface="+mn-lt"/>
              </a:rPr>
              <a:t>소득이</a:t>
            </a:r>
            <a:r>
              <a:rPr lang="en-US" altLang="ko-KR" dirty="0">
                <a:solidFill>
                  <a:prstClr val="black"/>
                </a:solidFill>
                <a:cs typeface="+mn-lt"/>
              </a:rPr>
              <a:t> </a:t>
            </a:r>
            <a:r>
              <a:rPr lang="ko-KR" altLang="en-US" dirty="0">
                <a:solidFill>
                  <a:prstClr val="black"/>
                </a:solidFill>
                <a:cs typeface="+mn-lt"/>
              </a:rPr>
              <a:t>급감한</a:t>
            </a:r>
            <a:r>
              <a:rPr lang="en-US" altLang="ko-KR" dirty="0">
                <a:solidFill>
                  <a:prstClr val="black"/>
                </a:solidFill>
                <a:cs typeface="+mn-lt"/>
              </a:rPr>
              <a:t> </a:t>
            </a:r>
            <a:r>
              <a:rPr lang="ko-KR" altLang="en-US" dirty="0">
                <a:solidFill>
                  <a:prstClr val="black"/>
                </a:solidFill>
                <a:cs typeface="+mn-lt"/>
              </a:rPr>
              <a:t>사람</a:t>
            </a:r>
            <a:r>
              <a:rPr lang="en-US" altLang="ko-KR" dirty="0">
                <a:solidFill>
                  <a:prstClr val="black"/>
                </a:solidFill>
                <a:cs typeface="+mn-lt"/>
              </a:rPr>
              <a:t> </a:t>
            </a:r>
            <a:r>
              <a:rPr lang="ko-KR" altLang="en-US" dirty="0">
                <a:solidFill>
                  <a:prstClr val="black"/>
                </a:solidFill>
                <a:cs typeface="+mn-lt"/>
              </a:rPr>
              <a:t>우선</a:t>
            </a:r>
            <a:r>
              <a:rPr lang="en-US" altLang="ko-KR" dirty="0">
                <a:solidFill>
                  <a:prstClr val="black"/>
                </a:solidFill>
                <a:cs typeface="+mn-lt"/>
              </a:rPr>
              <a:t> </a:t>
            </a:r>
            <a:r>
              <a:rPr lang="ko-KR" altLang="en-US" dirty="0">
                <a:solidFill>
                  <a:prstClr val="black"/>
                </a:solidFill>
                <a:cs typeface="+mn-lt"/>
              </a:rPr>
              <a:t>지원</a:t>
            </a:r>
            <a:r>
              <a:rPr lang="en-US" altLang="ko-KR" dirty="0">
                <a:solidFill>
                  <a:prstClr val="black"/>
                </a:solidFill>
                <a:cs typeface="+mn-lt"/>
              </a:rPr>
              <a:t> </a:t>
            </a:r>
            <a:r>
              <a:rPr lang="ko-KR" altLang="en-US" dirty="0">
                <a:solidFill>
                  <a:prstClr val="black"/>
                </a:solidFill>
                <a:cs typeface="+mn-lt"/>
              </a:rPr>
              <a:t>대상 될</a:t>
            </a:r>
            <a:r>
              <a:rPr lang="en-US" altLang="ko-KR" dirty="0">
                <a:solidFill>
                  <a:prstClr val="black"/>
                </a:solidFill>
                <a:cs typeface="+mn-lt"/>
              </a:rPr>
              <a:t> </a:t>
            </a:r>
            <a:r>
              <a:rPr lang="ko-KR" altLang="en-US" dirty="0">
                <a:solidFill>
                  <a:prstClr val="black"/>
                </a:solidFill>
                <a:cs typeface="+mn-lt"/>
              </a:rPr>
              <a:t>전망</a:t>
            </a:r>
            <a:endParaRPr lang="en-US" altLang="ko-KR" sz="1350" dirty="0">
              <a:solidFill>
                <a:prstClr val="black"/>
              </a:solidFill>
            </a:endParaRPr>
          </a:p>
          <a:p>
            <a:pPr lvl="0"/>
            <a:r>
              <a:rPr lang="en-US" altLang="ko-KR" dirty="0">
                <a:solidFill>
                  <a:prstClr val="black"/>
                </a:solidFill>
                <a:cs typeface="+mn-lt"/>
              </a:rPr>
              <a:t>정부 고용안정 대책에 투입하기로 한 예산 10조원</a:t>
            </a:r>
            <a:endParaRPr lang="en-US" altLang="ko-KR" sz="1350" dirty="0">
              <a:solidFill>
                <a:prstClr val="black"/>
              </a:solidFill>
            </a:endParaRPr>
          </a:p>
          <a:p>
            <a:endParaRPr lang="ko-KR" altLang="en-US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0B0112-69C6-45B4-B339-012E6E549BA9}"/>
              </a:ext>
            </a:extLst>
          </p:cNvPr>
          <p:cNvSpPr txBox="1"/>
          <p:nvPr/>
        </p:nvSpPr>
        <p:spPr>
          <a:xfrm>
            <a:off x="4283968" y="6361583"/>
            <a:ext cx="679994" cy="30777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1400" b="1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48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+mn-ea"/>
              </a:rPr>
              <a:t>15/24</a:t>
            </a:r>
          </a:p>
        </p:txBody>
      </p:sp>
    </p:spTree>
    <p:extLst>
      <p:ext uri="{BB962C8B-B14F-4D97-AF65-F5344CB8AC3E}">
        <p14:creationId xmlns:p14="http://schemas.microsoft.com/office/powerpoint/2010/main" val="270676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29729" y="160703"/>
            <a:ext cx="8520062" cy="3889561"/>
            <a:chOff x="29729" y="160703"/>
            <a:chExt cx="8520062" cy="3889561"/>
          </a:xfrm>
        </p:grpSpPr>
        <p:grpSp>
          <p:nvGrpSpPr>
            <p:cNvPr id="2" name="그룹 1"/>
            <p:cNvGrpSpPr/>
            <p:nvPr/>
          </p:nvGrpSpPr>
          <p:grpSpPr>
            <a:xfrm>
              <a:off x="539551" y="976139"/>
              <a:ext cx="8010240" cy="1444749"/>
              <a:chOff x="539551" y="1365151"/>
              <a:chExt cx="8010240" cy="1444749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1637023" y="1479451"/>
                <a:ext cx="6912768" cy="133044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1A8B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pc="-100" dirty="0">
                  <a:latin typeface="+mn-ea"/>
                </a:endParaRPr>
              </a:p>
            </p:txBody>
          </p:sp>
          <p:sp>
            <p:nvSpPr>
              <p:cNvPr id="4" name="이등변 삼각형 3"/>
              <p:cNvSpPr/>
              <p:nvPr/>
            </p:nvSpPr>
            <p:spPr>
              <a:xfrm rot="5400000">
                <a:off x="1939947" y="2242268"/>
                <a:ext cx="244732" cy="885283"/>
              </a:xfrm>
              <a:prstGeom prst="triangle">
                <a:avLst>
                  <a:gd name="adj" fmla="val 50000"/>
                </a:avLst>
              </a:prstGeom>
              <a:solidFill>
                <a:srgbClr val="0D4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pc="-100" dirty="0">
                  <a:latin typeface="+mn-ea"/>
                </a:endParaRPr>
              </a:p>
            </p:txBody>
          </p:sp>
          <p:sp>
            <p:nvSpPr>
              <p:cNvPr id="5" name="모서리가 둥근 직사각형 4"/>
              <p:cNvSpPr/>
              <p:nvPr/>
            </p:nvSpPr>
            <p:spPr>
              <a:xfrm>
                <a:off x="539551" y="1365151"/>
                <a:ext cx="1965403" cy="1322765"/>
              </a:xfrm>
              <a:prstGeom prst="roundRect">
                <a:avLst>
                  <a:gd name="adj" fmla="val 0"/>
                </a:avLst>
              </a:prstGeom>
              <a:solidFill>
                <a:srgbClr val="1A8B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pc="-100" dirty="0">
                  <a:latin typeface="+mn-ea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1356360" y="3680932"/>
              <a:ext cx="278130" cy="369332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endParaRPr lang="ko-KR" altLang="en-US" b="1" spc="-10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27784" y="1623021"/>
              <a:ext cx="4551246" cy="630942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marL="136525" indent="-136525">
                <a:spcBef>
                  <a:spcPts val="600"/>
                </a:spcBef>
                <a:buClr>
                  <a:srgbClr val="1A8BAA"/>
                </a:buClr>
                <a:buFont typeface="Wingdings"/>
                <a:buChar char="§"/>
                <a:tabLst>
                  <a:tab pos="182563" algn="l"/>
                </a:tabLst>
                <a:defRPr/>
              </a:pPr>
              <a:r>
                <a:rPr lang="ko-KR" altLang="en-US" sz="1500" b="1" spc="-100" dirty="0">
                  <a:gradFill>
                    <a:gsLst>
                      <a:gs pos="7920">
                        <a:prstClr val="black">
                          <a:lumMod val="85000"/>
                          <a:lumOff val="15000"/>
                        </a:prstClr>
                      </a:gs>
                      <a:gs pos="33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코로나</a:t>
              </a:r>
              <a:r>
                <a:rPr lang="en-US" altLang="ko-KR" sz="1500" b="1" spc="-100" dirty="0">
                  <a:gradFill>
                    <a:gsLst>
                      <a:gs pos="7920">
                        <a:prstClr val="black">
                          <a:lumMod val="85000"/>
                          <a:lumOff val="15000"/>
                        </a:prstClr>
                      </a:gs>
                      <a:gs pos="33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19</a:t>
              </a:r>
              <a:r>
                <a:rPr lang="ko-KR" altLang="en-US" sz="1500" b="1" spc="-100" dirty="0">
                  <a:gradFill>
                    <a:gsLst>
                      <a:gs pos="7920">
                        <a:prstClr val="black">
                          <a:lumMod val="85000"/>
                          <a:lumOff val="15000"/>
                        </a:prstClr>
                      </a:gs>
                      <a:gs pos="33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 경제적 피해입은 실직자 많은 지원금 지급</a:t>
              </a:r>
              <a:r>
                <a:rPr lang="en-US" altLang="ko-KR" sz="1500" b="1" spc="-100" dirty="0">
                  <a:gradFill>
                    <a:gsLst>
                      <a:gs pos="7920">
                        <a:prstClr val="black">
                          <a:lumMod val="85000"/>
                          <a:lumOff val="15000"/>
                        </a:prstClr>
                      </a:gs>
                      <a:gs pos="33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X</a:t>
              </a:r>
              <a:endParaRPr lang="ko-KR" altLang="en-US" sz="1500" b="1" spc="-100" dirty="0">
                <a:gradFill>
                  <a:gsLst>
                    <a:gs pos="7920">
                      <a:prstClr val="black">
                        <a:lumMod val="85000"/>
                        <a:lumOff val="15000"/>
                      </a:prstClr>
                    </a:gs>
                    <a:gs pos="33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endParaRPr>
            </a:p>
            <a:p>
              <a:pPr marL="136525" indent="-136525">
                <a:spcBef>
                  <a:spcPts val="600"/>
                </a:spcBef>
                <a:buClr>
                  <a:srgbClr val="1A8BAA"/>
                </a:buClr>
                <a:buFont typeface="Wingdings"/>
                <a:buChar char="§"/>
                <a:tabLst>
                  <a:tab pos="182563" algn="l"/>
                </a:tabLst>
                <a:defRPr/>
              </a:pPr>
              <a:r>
                <a:rPr lang="ko-KR" altLang="en-US" sz="1500" b="1" spc="-100" dirty="0">
                  <a:gradFill>
                    <a:gsLst>
                      <a:gs pos="7920">
                        <a:prstClr val="black">
                          <a:lumMod val="85000"/>
                          <a:lumOff val="15000"/>
                        </a:prstClr>
                      </a:gs>
                      <a:gs pos="33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전국민 대상 지원금 지급 </a:t>
              </a:r>
              <a:r>
                <a:rPr lang="en-US" altLang="ko-KR" sz="1500" b="1" spc="-100" dirty="0">
                  <a:gradFill>
                    <a:gsLst>
                      <a:gs pos="7920">
                        <a:prstClr val="black">
                          <a:lumMod val="85000"/>
                          <a:lumOff val="15000"/>
                        </a:prstClr>
                      </a:gs>
                      <a:gs pos="33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(</a:t>
              </a:r>
              <a:r>
                <a:rPr lang="ko-KR" altLang="en-US" sz="1500" b="1" spc="-100" dirty="0">
                  <a:gradFill>
                    <a:gsLst>
                      <a:gs pos="7920">
                        <a:prstClr val="black">
                          <a:lumMod val="85000"/>
                          <a:lumOff val="15000"/>
                        </a:prstClr>
                      </a:gs>
                      <a:gs pos="33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지원금 분배 문제</a:t>
              </a:r>
              <a:r>
                <a:rPr lang="en-US" altLang="ko-KR" sz="1500" b="1" spc="-100" dirty="0">
                  <a:gradFill>
                    <a:gsLst>
                      <a:gs pos="7920">
                        <a:prstClr val="black">
                          <a:lumMod val="85000"/>
                          <a:lumOff val="15000"/>
                        </a:prstClr>
                      </a:gs>
                      <a:gs pos="33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)</a:t>
              </a:r>
              <a:endParaRPr lang="ko-KR" altLang="en-US" sz="1500" b="1" spc="-100" dirty="0">
                <a:gradFill>
                  <a:gsLst>
                    <a:gs pos="7920">
                      <a:prstClr val="black">
                        <a:lumMod val="85000"/>
                        <a:lumOff val="15000"/>
                      </a:prstClr>
                    </a:gs>
                    <a:gs pos="33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730089" y="1228711"/>
              <a:ext cx="4039888" cy="369332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lvl="0">
                <a:defRPr/>
              </a:pPr>
              <a:r>
                <a:rPr lang="ko-KR" altLang="en-US" b="1" spc="-100" dirty="0">
                  <a:gradFill>
                    <a:gsLst>
                      <a:gs pos="86670">
                        <a:srgbClr val="1A8BAA"/>
                      </a:gs>
                      <a:gs pos="55000">
                        <a:srgbClr val="1A8BAA"/>
                      </a:gs>
                    </a:gsLst>
                    <a:lin ang="5400000" scaled="0"/>
                  </a:gradFill>
                  <a:latin typeface="+mn-ea"/>
                </a:rPr>
                <a:t>코로나</a:t>
              </a:r>
              <a:r>
                <a:rPr lang="en-US" altLang="ko-KR" b="1" spc="-100" dirty="0">
                  <a:gradFill>
                    <a:gsLst>
                      <a:gs pos="86670">
                        <a:srgbClr val="1A8BAA"/>
                      </a:gs>
                      <a:gs pos="55000">
                        <a:srgbClr val="1A8BAA"/>
                      </a:gs>
                    </a:gsLst>
                    <a:lin ang="5400000" scaled="0"/>
                  </a:gradFill>
                  <a:latin typeface="+mn-ea"/>
                </a:rPr>
                <a:t>19 </a:t>
              </a:r>
              <a:r>
                <a:rPr lang="ko-KR" altLang="en-US" b="1" spc="-100" dirty="0">
                  <a:gradFill>
                    <a:gsLst>
                      <a:gs pos="86670">
                        <a:srgbClr val="1A8BAA"/>
                      </a:gs>
                      <a:gs pos="55000">
                        <a:srgbClr val="1A8BAA"/>
                      </a:gs>
                    </a:gsLst>
                    <a:lin ang="5400000" scaled="0"/>
                  </a:gradFill>
                  <a:latin typeface="+mn-ea"/>
                </a:rPr>
                <a:t>실직자 지원금 및 지원금 분배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730089" y="3063906"/>
              <a:ext cx="184731" cy="369332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lvl="0">
                <a:defRPr/>
              </a:pPr>
              <a:endParaRPr lang="ko-KR" altLang="en-US" b="1" spc="-100" dirty="0">
                <a:gradFill>
                  <a:gsLst>
                    <a:gs pos="97920">
                      <a:srgbClr val="00AA86"/>
                    </a:gs>
                    <a:gs pos="86670">
                      <a:srgbClr val="00AA86"/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29729" y="160703"/>
              <a:ext cx="4182231" cy="349798"/>
            </a:xfrm>
            <a:prstGeom prst="rect">
              <a:avLst/>
            </a:prstGeom>
            <a:solidFill>
              <a:srgbClr val="1158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 dirty="0">
                <a:latin typeface="나눔바른고딕"/>
                <a:ea typeface="나눔바른고딕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9733" y="160703"/>
              <a:ext cx="419287" cy="349798"/>
            </a:xfrm>
            <a:prstGeom prst="rect">
              <a:avLst/>
            </a:prstGeom>
            <a:solidFill>
              <a:srgbClr val="1A8B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 dirty="0">
                <a:latin typeface="나눔바른고딕"/>
                <a:ea typeface="나눔바른고딕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67544" y="181317"/>
              <a:ext cx="3744416" cy="32316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>
                <a:defRPr/>
              </a:pPr>
              <a:r>
                <a:rPr lang="ko-KR" altLang="en-US" sz="1500" b="1" dirty="0">
                  <a:gradFill>
                    <a:gsLst>
                      <a:gs pos="0">
                        <a:schemeClr val="bg1"/>
                      </a:gs>
                      <a:gs pos="48000">
                        <a:schemeClr val="bg1"/>
                      </a:gs>
                    </a:gsLst>
                    <a:lin ang="5400000" scaled="0"/>
                  </a:gradFill>
                  <a:latin typeface="+mn-ea"/>
                </a:rPr>
                <a:t>실직자 지원금 문제 및 지원금 분배 문제 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337310" y="1888761"/>
            <a:ext cx="278130" cy="369332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ko-KR" altLang="en-US" b="1" spc="-100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</a:gsLst>
                <a:lin ang="5400000" scaled="0"/>
              </a:gradFill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83968" y="6342212"/>
            <a:ext cx="679994" cy="30777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1400" b="1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48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+mn-ea"/>
              </a:rPr>
              <a:t>16/24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351B090-38A9-4800-962E-8D83DF4ACA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80" y="851253"/>
            <a:ext cx="2411760" cy="180882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96E3608-A62B-4D3D-B651-D7F1FA9072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35" y="2899259"/>
            <a:ext cx="3188253" cy="318825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741CB28-9185-48CC-A037-A48387EDD6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087" y="2899260"/>
            <a:ext cx="5656077" cy="318825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A4F4762-D0A7-4987-B851-2740EF5C55AA}"/>
              </a:ext>
            </a:extLst>
          </p:cNvPr>
          <p:cNvSpPr txBox="1"/>
          <p:nvPr/>
        </p:nvSpPr>
        <p:spPr>
          <a:xfrm>
            <a:off x="42645" y="121894"/>
            <a:ext cx="41069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48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III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48000">
                    <a:schemeClr val="bg1"/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058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E26FB-4482-47B8-9A1F-99B281E86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0369"/>
            <a:ext cx="8229600" cy="1143000"/>
          </a:xfrm>
        </p:spPr>
        <p:txBody>
          <a:bodyPr/>
          <a:lstStyle/>
          <a:p>
            <a:r>
              <a:rPr lang="ko-KR" altLang="en-US" dirty="0"/>
              <a:t>긴급재난지원금 </a:t>
            </a:r>
            <a:r>
              <a:rPr lang="ko-KR" altLang="en-US" sz="4800" b="1" dirty="0">
                <a:solidFill>
                  <a:srgbClr val="13687F"/>
                </a:solidFill>
              </a:rPr>
              <a:t>목적</a:t>
            </a:r>
            <a:endParaRPr lang="en-US" sz="4800" b="1" dirty="0">
              <a:solidFill>
                <a:srgbClr val="13687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3740C-772E-4A5B-9734-F0541F39C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18061"/>
            <a:ext cx="8229600" cy="4525963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ko-KR" altLang="en-US" dirty="0">
                <a:ea typeface="+mn-lt"/>
                <a:cs typeface="+mn-lt"/>
              </a:rPr>
              <a:t>코로나</a:t>
            </a:r>
            <a:r>
              <a:rPr lang="en-US" dirty="0">
                <a:ea typeface="+mn-lt"/>
                <a:cs typeface="+mn-lt"/>
              </a:rPr>
              <a:t>19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위기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극복을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위한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정부의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한시적인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지원제도</a:t>
            </a:r>
            <a:r>
              <a:rPr lang="en-US" dirty="0">
                <a:ea typeface="+mn-lt"/>
                <a:cs typeface="+mn-lt"/>
              </a:rPr>
              <a:t>,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국민생활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안정과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경제회복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지원을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목적으로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함.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46FF9F-0B6E-4C46-BE57-C7738BB36165}"/>
              </a:ext>
            </a:extLst>
          </p:cNvPr>
          <p:cNvSpPr txBox="1"/>
          <p:nvPr/>
        </p:nvSpPr>
        <p:spPr>
          <a:xfrm>
            <a:off x="4283968" y="6361583"/>
            <a:ext cx="679994" cy="30777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1400" b="1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48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+mn-ea"/>
              </a:rPr>
              <a:t>17/24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4FFA1C-7876-4EC2-8552-AB3E3BF96C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212" y="3159621"/>
            <a:ext cx="3904220" cy="27089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2126CF-781F-4AB5-999C-CCE758CC75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71049" y="3717032"/>
            <a:ext cx="4285163" cy="215150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0D00A54-B1CD-467A-8100-4BBD1078646E}"/>
              </a:ext>
            </a:extLst>
          </p:cNvPr>
          <p:cNvSpPr/>
          <p:nvPr/>
        </p:nvSpPr>
        <p:spPr>
          <a:xfrm>
            <a:off x="378130" y="274638"/>
            <a:ext cx="4409894" cy="349798"/>
          </a:xfrm>
          <a:prstGeom prst="rect">
            <a:avLst/>
          </a:prstGeom>
          <a:solidFill>
            <a:srgbClr val="115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48000">
                      <a:schemeClr val="bg1"/>
                    </a:gs>
                  </a:gsLst>
                  <a:lin ang="5400000" scaled="0"/>
                </a:gradFill>
                <a:latin typeface="+mn-ea"/>
              </a:rPr>
              <a:t>실직자 지원금 문제 및 지원금 분배 문제 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FD10AC-97F4-4B24-95E1-FEEA025F6D3F}"/>
              </a:ext>
            </a:extLst>
          </p:cNvPr>
          <p:cNvSpPr/>
          <p:nvPr/>
        </p:nvSpPr>
        <p:spPr>
          <a:xfrm>
            <a:off x="-8351" y="274638"/>
            <a:ext cx="419287" cy="349798"/>
          </a:xfrm>
          <a:prstGeom prst="rect">
            <a:avLst/>
          </a:prstGeom>
          <a:solidFill>
            <a:srgbClr val="1A8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000" dirty="0">
              <a:latin typeface="나눔바른고딕"/>
              <a:ea typeface="나눔바른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59778-FC6E-4CDA-BFB2-0EBEB47FED2D}"/>
              </a:ext>
            </a:extLst>
          </p:cNvPr>
          <p:cNvSpPr txBox="1"/>
          <p:nvPr/>
        </p:nvSpPr>
        <p:spPr>
          <a:xfrm>
            <a:off x="12759" y="218704"/>
            <a:ext cx="41069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48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III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48000">
                    <a:schemeClr val="bg1"/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5941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791F8-49DF-4482-AD77-1C09857D6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648" y="725909"/>
            <a:ext cx="8229600" cy="1143000"/>
          </a:xfrm>
        </p:spPr>
        <p:txBody>
          <a:bodyPr/>
          <a:lstStyle/>
          <a:p>
            <a:r>
              <a:rPr lang="ko-KR" altLang="en-US" dirty="0"/>
              <a:t>긴급재난지원금 </a:t>
            </a:r>
            <a:r>
              <a:rPr lang="ko-KR" altLang="en-US" sz="4800" b="1" dirty="0">
                <a:solidFill>
                  <a:srgbClr val="13687F"/>
                </a:solidFill>
              </a:rPr>
              <a:t>대상</a:t>
            </a:r>
            <a:endParaRPr lang="en-US" sz="4800" b="1" dirty="0">
              <a:solidFill>
                <a:srgbClr val="13687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D782E-FE07-4FB6-B8CC-C00188179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900" y="2057399"/>
            <a:ext cx="8229600" cy="4525963"/>
          </a:xfrm>
        </p:spPr>
        <p:txBody>
          <a:bodyPr vert="horz" lIns="68580" tIns="34290" rIns="68580" bIns="34290" rtlCol="0" anchor="t">
            <a:normAutofit/>
          </a:bodyPr>
          <a:lstStyle/>
          <a:p>
            <a:pPr marL="0" indent="0">
              <a:buNone/>
            </a:pPr>
            <a:r>
              <a:rPr lang="ko-KR" altLang="en-US" dirty="0">
                <a:ea typeface="+mn-lt"/>
                <a:cs typeface="+mn-lt"/>
              </a:rPr>
              <a:t> 소득재산과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상관없이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모든 대한민국 국민</a:t>
            </a:r>
            <a:endParaRPr lang="en-US" altLang="ko-KR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                   (</a:t>
            </a:r>
            <a:r>
              <a:rPr lang="ko-KR" altLang="en-US" dirty="0">
                <a:ea typeface="+mn-lt"/>
                <a:cs typeface="+mn-lt"/>
              </a:rPr>
              <a:t>가구당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지급</a:t>
            </a:r>
            <a:r>
              <a:rPr lang="en-US" dirty="0">
                <a:ea typeface="+mn-lt"/>
                <a:cs typeface="+mn-lt"/>
              </a:rPr>
              <a:t>)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36DA0A9-3E56-4D4A-A52D-D0C1A13D4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68" y="3497424"/>
            <a:ext cx="8175167" cy="16459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F7818C-D0BA-4E29-8A67-9008648D324D}"/>
              </a:ext>
            </a:extLst>
          </p:cNvPr>
          <p:cNvSpPr txBox="1"/>
          <p:nvPr/>
        </p:nvSpPr>
        <p:spPr>
          <a:xfrm>
            <a:off x="4283968" y="6361583"/>
            <a:ext cx="679994" cy="30777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1400" b="1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48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+mn-ea"/>
              </a:rPr>
              <a:t>18/24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9F2B8E-BDC9-4F96-9B41-718262AEBCD2}"/>
              </a:ext>
            </a:extLst>
          </p:cNvPr>
          <p:cNvSpPr/>
          <p:nvPr/>
        </p:nvSpPr>
        <p:spPr>
          <a:xfrm>
            <a:off x="378130" y="274638"/>
            <a:ext cx="4409894" cy="349798"/>
          </a:xfrm>
          <a:prstGeom prst="rect">
            <a:avLst/>
          </a:prstGeom>
          <a:solidFill>
            <a:srgbClr val="115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48000">
                      <a:schemeClr val="bg1"/>
                    </a:gs>
                  </a:gsLst>
                  <a:lin ang="5400000" scaled="0"/>
                </a:gradFill>
                <a:latin typeface="+mn-ea"/>
              </a:rPr>
              <a:t>실직자 지원금 문제 및 지원금 분배 문제 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A3CE23-0DF6-43CB-B6EB-D40F06ED5111}"/>
              </a:ext>
            </a:extLst>
          </p:cNvPr>
          <p:cNvSpPr/>
          <p:nvPr/>
        </p:nvSpPr>
        <p:spPr>
          <a:xfrm>
            <a:off x="0" y="274638"/>
            <a:ext cx="419287" cy="349798"/>
          </a:xfrm>
          <a:prstGeom prst="rect">
            <a:avLst/>
          </a:prstGeom>
          <a:solidFill>
            <a:srgbClr val="1A8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000" dirty="0">
              <a:latin typeface="나눔바른고딕"/>
              <a:ea typeface="나눔바른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03E79C-3A8A-4259-BC81-0631E52DEFE4}"/>
              </a:ext>
            </a:extLst>
          </p:cNvPr>
          <p:cNvSpPr txBox="1"/>
          <p:nvPr/>
        </p:nvSpPr>
        <p:spPr>
          <a:xfrm>
            <a:off x="12759" y="218704"/>
            <a:ext cx="41069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48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III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48000">
                    <a:schemeClr val="bg1"/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427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그룹 93"/>
          <p:cNvGrpSpPr/>
          <p:nvPr/>
        </p:nvGrpSpPr>
        <p:grpSpPr>
          <a:xfrm>
            <a:off x="-388489" y="715770"/>
            <a:ext cx="9122975" cy="5385792"/>
            <a:chOff x="-396552" y="736385"/>
            <a:chExt cx="9122975" cy="5385792"/>
          </a:xfrm>
        </p:grpSpPr>
        <p:pic>
          <p:nvPicPr>
            <p:cNvPr id="101" name="그림 100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528930" y="1704259"/>
              <a:ext cx="2432946" cy="646956"/>
            </a:xfrm>
            <a:prstGeom prst="rect">
              <a:avLst/>
            </a:prstGeom>
          </p:spPr>
        </p:pic>
        <p:sp>
          <p:nvSpPr>
            <p:cNvPr id="29" name="모서리가 둥근 직사각형 28"/>
            <p:cNvSpPr/>
            <p:nvPr/>
          </p:nvSpPr>
          <p:spPr>
            <a:xfrm>
              <a:off x="417577" y="3429000"/>
              <a:ext cx="8308846" cy="2693177"/>
            </a:xfrm>
            <a:prstGeom prst="roundRect">
              <a:avLst>
                <a:gd name="adj" fmla="val 1830"/>
              </a:avLst>
            </a:prstGeom>
            <a:solidFill>
              <a:schemeClr val="bg1"/>
            </a:solidFill>
            <a:ln w="12700">
              <a:solidFill>
                <a:srgbClr val="00AA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pc="-1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417577" y="2071469"/>
              <a:ext cx="8308845" cy="997491"/>
            </a:xfrm>
            <a:prstGeom prst="roundRect">
              <a:avLst>
                <a:gd name="adj" fmla="val 4831"/>
              </a:avLst>
            </a:prstGeom>
            <a:solidFill>
              <a:schemeClr val="bg1"/>
            </a:solidFill>
            <a:ln w="12700">
              <a:solidFill>
                <a:srgbClr val="1A8B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pc="-1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417577" y="774708"/>
              <a:ext cx="8308845" cy="883578"/>
            </a:xfrm>
            <a:prstGeom prst="roundRect">
              <a:avLst>
                <a:gd name="adj" fmla="val 7023"/>
              </a:avLst>
            </a:prstGeom>
            <a:solidFill>
              <a:schemeClr val="bg1"/>
            </a:solidFill>
            <a:ln w="12700">
              <a:solidFill>
                <a:srgbClr val="3E9C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pc="-1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611560" y="4797152"/>
              <a:ext cx="7920880" cy="1275624"/>
            </a:xfrm>
            <a:prstGeom prst="roundRect">
              <a:avLst>
                <a:gd name="adj" fmla="val 2395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/>
            <a:lstStyle/>
            <a:p>
              <a:pPr algn="ctr">
                <a:spcBef>
                  <a:spcPts val="0"/>
                </a:spcBef>
                <a:defRPr/>
              </a:pPr>
              <a:endParaRPr lang="ko-KR" altLang="en-US" sz="1600" spc="-100" dirty="0">
                <a:solidFill>
                  <a:schemeClr val="dk1"/>
                </a:solidFill>
                <a:latin typeface="+mn-ea"/>
              </a:endParaRPr>
            </a:p>
            <a:p>
              <a:pPr algn="ctr">
                <a:spcBef>
                  <a:spcPts val="0"/>
                </a:spcBef>
                <a:defRPr/>
              </a:pPr>
              <a:endParaRPr lang="ko-KR" altLang="en-US" sz="1600" spc="-100" dirty="0">
                <a:solidFill>
                  <a:schemeClr val="dk1"/>
                </a:solidFill>
                <a:latin typeface="+mn-ea"/>
              </a:endParaRPr>
            </a:p>
            <a:p>
              <a:pPr algn="ctr">
                <a:spcBef>
                  <a:spcPts val="0"/>
                </a:spcBef>
                <a:defRPr/>
              </a:pPr>
              <a:endParaRPr lang="ko-KR" altLang="en-US" sz="1600" spc="-100" dirty="0">
                <a:solidFill>
                  <a:schemeClr val="dk1"/>
                </a:solidFill>
                <a:latin typeface="+mn-ea"/>
              </a:endParaRPr>
            </a:p>
            <a:p>
              <a:pPr algn="ctr">
                <a:spcBef>
                  <a:spcPts val="0"/>
                </a:spcBef>
                <a:defRPr/>
              </a:pPr>
              <a:r>
                <a:rPr lang="ko-KR" altLang="en-US" sz="1600" spc="-100" dirty="0">
                  <a:solidFill>
                    <a:schemeClr val="dk1"/>
                  </a:solidFill>
                  <a:latin typeface="+mn-ea"/>
                </a:rPr>
                <a:t> </a:t>
              </a:r>
            </a:p>
          </p:txBody>
        </p:sp>
        <p:grpSp>
          <p:nvGrpSpPr>
            <p:cNvPr id="40" name="그룹 39"/>
            <p:cNvGrpSpPr/>
            <p:nvPr/>
          </p:nvGrpSpPr>
          <p:grpSpPr>
            <a:xfrm>
              <a:off x="2825816" y="5118255"/>
              <a:ext cx="600495" cy="658504"/>
              <a:chOff x="3029753" y="4134608"/>
              <a:chExt cx="600495" cy="658504"/>
            </a:xfrm>
          </p:grpSpPr>
          <p:sp>
            <p:nvSpPr>
              <p:cNvPr id="56" name="타원 55"/>
              <p:cNvSpPr/>
              <p:nvPr/>
            </p:nvSpPr>
            <p:spPr>
              <a:xfrm>
                <a:off x="3450248" y="4134608"/>
                <a:ext cx="180000" cy="180000"/>
              </a:xfrm>
              <a:prstGeom prst="ellipse">
                <a:avLst/>
              </a:prstGeom>
              <a:solidFill>
                <a:srgbClr val="1A8B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100" b="1" spc="-100" dirty="0">
                    <a:gradFill>
                      <a:gsLst>
                        <a:gs pos="0">
                          <a:prstClr val="white"/>
                        </a:gs>
                        <a:gs pos="50000">
                          <a:prstClr val="white"/>
                        </a:gs>
                      </a:gsLst>
                      <a:lin ang="5400000" scaled="0"/>
                    </a:gradFill>
                    <a:latin typeface="+mn-ea"/>
                  </a:rPr>
                  <a:t>1</a:t>
                </a:r>
                <a:endParaRPr lang="ko-KR" altLang="en-US" sz="1100" b="1" spc="-100" dirty="0">
                  <a:gradFill>
                    <a:gsLst>
                      <a:gs pos="0">
                        <a:prstClr val="white"/>
                      </a:gs>
                      <a:gs pos="50000">
                        <a:prstClr val="white"/>
                      </a:gs>
                    </a:gsLst>
                    <a:lin ang="5400000" scaled="0"/>
                  </a:gradFill>
                  <a:latin typeface="+mn-ea"/>
                </a:endParaRPr>
              </a:p>
            </p:txBody>
          </p:sp>
          <p:sp>
            <p:nvSpPr>
              <p:cNvPr id="57" name="타원 56"/>
              <p:cNvSpPr/>
              <p:nvPr/>
            </p:nvSpPr>
            <p:spPr>
              <a:xfrm>
                <a:off x="3029753" y="4613111"/>
                <a:ext cx="180000" cy="180001"/>
              </a:xfrm>
              <a:prstGeom prst="ellipse">
                <a:avLst/>
              </a:prstGeom>
              <a:solidFill>
                <a:srgbClr val="1A8B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100" b="1" spc="-100" dirty="0">
                    <a:gradFill>
                      <a:gsLst>
                        <a:gs pos="0">
                          <a:prstClr val="white"/>
                        </a:gs>
                        <a:gs pos="50000">
                          <a:prstClr val="white"/>
                        </a:gs>
                      </a:gsLst>
                      <a:lin ang="5400000" scaled="0"/>
                    </a:gradFill>
                    <a:latin typeface="+mn-ea"/>
                  </a:rPr>
                  <a:t>2</a:t>
                </a:r>
                <a:endParaRPr lang="ko-KR" altLang="en-US" sz="1100" b="1" spc="-100" dirty="0">
                  <a:gradFill>
                    <a:gsLst>
                      <a:gs pos="0">
                        <a:prstClr val="white"/>
                      </a:gs>
                      <a:gs pos="50000">
                        <a:prstClr val="white"/>
                      </a:gs>
                    </a:gsLst>
                    <a:lin ang="5400000" scaled="0"/>
                  </a:gradFill>
                  <a:latin typeface="+mn-ea"/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1015415" y="5206782"/>
              <a:ext cx="7251034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  <a:buClr>
                  <a:srgbClr val="1A8BAA"/>
                </a:buClr>
                <a:defRPr/>
              </a:pPr>
              <a:endParaRPr lang="ko-KR" altLang="en-US" sz="1400" b="1" spc="-100" dirty="0">
                <a:gradFill>
                  <a:gsLst>
                    <a:gs pos="7920">
                      <a:prstClr val="black">
                        <a:lumMod val="85000"/>
                        <a:lumOff val="15000"/>
                      </a:prstClr>
                    </a:gs>
                    <a:gs pos="33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endParaRPr>
            </a:p>
            <a:p>
              <a:pPr>
                <a:spcBef>
                  <a:spcPts val="600"/>
                </a:spcBef>
                <a:buClr>
                  <a:srgbClr val="1A8BAA"/>
                </a:buClr>
                <a:defRPr/>
              </a:pPr>
              <a:endParaRPr lang="en-US" altLang="ko-KR" sz="1400" b="1" spc="-100" dirty="0">
                <a:gradFill>
                  <a:gsLst>
                    <a:gs pos="7920">
                      <a:prstClr val="black">
                        <a:lumMod val="85000"/>
                        <a:lumOff val="15000"/>
                      </a:prstClr>
                    </a:gs>
                    <a:gs pos="33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pic>
          <p:nvPicPr>
            <p:cNvPr id="61" name="그림 6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415575" y="3068960"/>
              <a:ext cx="4639108" cy="778956"/>
            </a:xfrm>
            <a:prstGeom prst="rect">
              <a:avLst/>
            </a:prstGeom>
          </p:spPr>
        </p:pic>
        <p:sp>
          <p:nvSpPr>
            <p:cNvPr id="67" name="모서리가 둥근 직사각형 66"/>
            <p:cNvSpPr/>
            <p:nvPr/>
          </p:nvSpPr>
          <p:spPr>
            <a:xfrm>
              <a:off x="2825816" y="4627875"/>
              <a:ext cx="3448323" cy="338554"/>
            </a:xfrm>
            <a:prstGeom prst="roundRect">
              <a:avLst>
                <a:gd name="adj" fmla="val 50000"/>
              </a:avLst>
            </a:prstGeom>
            <a:solidFill>
              <a:srgbClr val="00AA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/>
            <a:lstStyle/>
            <a:p>
              <a:pPr algn="ctr">
                <a:spcBef>
                  <a:spcPts val="0"/>
                </a:spcBef>
                <a:defRPr/>
              </a:pPr>
              <a:r>
                <a:rPr lang="ko-KR" altLang="en-US" b="1" spc="-100" dirty="0">
                  <a:solidFill>
                    <a:srgbClr val="FFFFFF"/>
                  </a:solidFill>
                  <a:latin typeface="+mn-ea"/>
                </a:rPr>
                <a:t>실직자 지원금 문제 및 분배 문제 </a:t>
              </a:r>
            </a:p>
          </p:txBody>
        </p:sp>
        <p:pic>
          <p:nvPicPr>
            <p:cNvPr id="75" name="그림 74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528930" y="1704259"/>
              <a:ext cx="2432946" cy="646956"/>
            </a:xfrm>
            <a:prstGeom prst="rect">
              <a:avLst/>
            </a:prstGeom>
          </p:spPr>
        </p:pic>
        <p:sp>
          <p:nvSpPr>
            <p:cNvPr id="90" name="TextBox 89"/>
            <p:cNvSpPr txBox="1"/>
            <p:nvPr/>
          </p:nvSpPr>
          <p:spPr>
            <a:xfrm>
              <a:off x="1942874" y="2240799"/>
              <a:ext cx="6636799" cy="1015663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ko-KR" altLang="en-US" sz="2000" b="1" spc="-100" dirty="0">
                  <a:gradFill>
                    <a:gsLst>
                      <a:gs pos="12500">
                        <a:srgbClr val="11586C"/>
                      </a:gs>
                      <a:gs pos="30000">
                        <a:srgbClr val="11586C"/>
                      </a:gs>
                    </a:gsLst>
                    <a:lin ang="5400000" scaled="0"/>
                  </a:gradFill>
                  <a:latin typeface="+mn-ea"/>
                </a:rPr>
                <a:t>코로나</a:t>
              </a:r>
              <a:r>
                <a:rPr lang="en-US" altLang="ko-KR" sz="2000" b="1" spc="-100" dirty="0">
                  <a:gradFill>
                    <a:gsLst>
                      <a:gs pos="12500">
                        <a:srgbClr val="11586C"/>
                      </a:gs>
                      <a:gs pos="30000">
                        <a:srgbClr val="11586C"/>
                      </a:gs>
                    </a:gsLst>
                    <a:lin ang="5400000" scaled="0"/>
                  </a:gradFill>
                  <a:latin typeface="+mn-ea"/>
                </a:rPr>
                <a:t>19 </a:t>
              </a:r>
              <a:r>
                <a:rPr lang="ko-KR" altLang="en-US" sz="2000" b="1" spc="-100" dirty="0">
                  <a:gradFill>
                    <a:gsLst>
                      <a:gs pos="12500">
                        <a:srgbClr val="11586C"/>
                      </a:gs>
                      <a:gs pos="30000">
                        <a:srgbClr val="11586C"/>
                      </a:gs>
                    </a:gsLst>
                    <a:lin ang="5400000" scaled="0"/>
                  </a:gradFill>
                  <a:latin typeface="+mn-ea"/>
                </a:rPr>
                <a:t>여파로 인한 실직자 지원금 문제 및 지원금 분배 문제</a:t>
              </a:r>
              <a:r>
                <a:rPr lang="en-US" altLang="ko-KR" sz="2000" b="1" spc="-100" dirty="0">
                  <a:gradFill>
                    <a:gsLst>
                      <a:gs pos="12500">
                        <a:srgbClr val="11586C"/>
                      </a:gs>
                      <a:gs pos="30000">
                        <a:srgbClr val="11586C"/>
                      </a:gs>
                    </a:gsLst>
                    <a:lin ang="5400000" scaled="0"/>
                  </a:gradFill>
                  <a:latin typeface="+mn-ea"/>
                </a:rPr>
                <a:t> </a:t>
              </a:r>
              <a:r>
                <a:rPr lang="ko-KR" altLang="en-US" sz="2000" b="1" spc="-100" dirty="0">
                  <a:gradFill>
                    <a:gsLst>
                      <a:gs pos="12500">
                        <a:srgbClr val="11586C"/>
                      </a:gs>
                      <a:gs pos="30000">
                        <a:srgbClr val="11586C"/>
                      </a:gs>
                    </a:gsLst>
                    <a:lin ang="5400000" scaled="0"/>
                  </a:gradFill>
                  <a:latin typeface="+mn-ea"/>
                </a:rPr>
                <a:t>긴급재난지원금 소득 수준별 정부 지원 필요</a:t>
              </a:r>
              <a:endParaRPr lang="en-US" altLang="ko-KR" sz="2000" b="1" spc="-100" dirty="0">
                <a:gradFill>
                  <a:gsLst>
                    <a:gs pos="12500">
                      <a:srgbClr val="11586C"/>
                    </a:gs>
                    <a:gs pos="30000">
                      <a:srgbClr val="11586C"/>
                    </a:gs>
                  </a:gsLst>
                  <a:lin ang="5400000" scaled="0"/>
                </a:gradFill>
                <a:latin typeface="+mn-ea"/>
              </a:endParaRPr>
            </a:p>
            <a:p>
              <a:pPr algn="ctr">
                <a:defRPr/>
              </a:pPr>
              <a:endParaRPr lang="ko-KR" altLang="en-US" sz="2000" b="1" spc="-100" dirty="0">
                <a:gradFill>
                  <a:gsLst>
                    <a:gs pos="12500">
                      <a:srgbClr val="11586C"/>
                    </a:gs>
                    <a:gs pos="30000">
                      <a:srgbClr val="11586C"/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grpSp>
          <p:nvGrpSpPr>
            <p:cNvPr id="112" name="그룹 111"/>
            <p:cNvGrpSpPr/>
            <p:nvPr/>
          </p:nvGrpSpPr>
          <p:grpSpPr>
            <a:xfrm>
              <a:off x="-396552" y="736385"/>
              <a:ext cx="2808312" cy="748399"/>
              <a:chOff x="-405883" y="727054"/>
              <a:chExt cx="2808312" cy="748399"/>
            </a:xfrm>
          </p:grpSpPr>
          <p:grpSp>
            <p:nvGrpSpPr>
              <p:cNvPr id="113" name="그룹 112"/>
              <p:cNvGrpSpPr/>
              <p:nvPr/>
            </p:nvGrpSpPr>
            <p:grpSpPr>
              <a:xfrm>
                <a:off x="-405883" y="806266"/>
                <a:ext cx="2808312" cy="669187"/>
                <a:chOff x="-405883" y="806266"/>
                <a:chExt cx="2808312" cy="669187"/>
              </a:xfrm>
            </p:grpSpPr>
            <p:sp>
              <p:nvSpPr>
                <p:cNvPr id="123" name="양쪽 모서리가 둥근 사각형 122"/>
                <p:cNvSpPr/>
                <p:nvPr/>
              </p:nvSpPr>
              <p:spPr>
                <a:xfrm rot="10800000">
                  <a:off x="472201" y="806266"/>
                  <a:ext cx="1198824" cy="369870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rgbClr val="3D762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1600" spc="-100" dirty="0">
                    <a:solidFill>
                      <a:prstClr val="white"/>
                    </a:solidFill>
                    <a:latin typeface="+mn-ea"/>
                  </a:endParaRPr>
                </a:p>
              </p:txBody>
            </p:sp>
            <p:sp>
              <p:nvSpPr>
                <p:cNvPr id="124" name="양쪽 모서리가 둥근 사각형 123"/>
                <p:cNvSpPr/>
                <p:nvPr/>
              </p:nvSpPr>
              <p:spPr>
                <a:xfrm rot="10800000">
                  <a:off x="674236" y="827381"/>
                  <a:ext cx="1728192" cy="369870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rgbClr val="4D9739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1600" spc="-100" dirty="0">
                    <a:solidFill>
                      <a:prstClr val="white"/>
                    </a:solidFill>
                    <a:latin typeface="+mn-ea"/>
                  </a:endParaRPr>
                </a:p>
              </p:txBody>
            </p:sp>
            <p:sp>
              <p:nvSpPr>
                <p:cNvPr id="125" name="TextBox 7"/>
                <p:cNvSpPr txBox="1">
                  <a:spLocks noChangeArrowheads="1"/>
                </p:cNvSpPr>
                <p:nvPr/>
              </p:nvSpPr>
              <p:spPr>
                <a:xfrm>
                  <a:off x="-405883" y="852279"/>
                  <a:ext cx="2678430" cy="335142"/>
                </a:xfrm>
                <a:prstGeom prst="rect">
                  <a:avLst/>
                </a:prstGeom>
                <a:noFill/>
                <a:ln w="9525">
                  <a:noFill/>
                  <a:prstDash val="dash"/>
                  <a:miter/>
                </a:ln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Char char="•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Char char="–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Char char="•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Char char="–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Char char="»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ko-KR" altLang="en-US" sz="1600" b="1" spc="-100" dirty="0">
                      <a:gradFill>
                        <a:gsLst>
                          <a:gs pos="0">
                            <a:prstClr val="white"/>
                          </a:gs>
                          <a:gs pos="100000">
                            <a:prstClr val="white"/>
                          </a:gs>
                        </a:gsLst>
                        <a:lin ang="0" scaled="0"/>
                      </a:gradFill>
                      <a:latin typeface="+mn-ea"/>
                      <a:ea typeface="+mn-ea"/>
                    </a:rPr>
                    <a:t>              현실적인 실행 방안</a:t>
                  </a:r>
                </a:p>
              </p:txBody>
            </p:sp>
            <p:sp>
              <p:nvSpPr>
                <p:cNvPr id="126" name="직각 삼각형 125"/>
                <p:cNvSpPr/>
                <p:nvPr/>
              </p:nvSpPr>
              <p:spPr>
                <a:xfrm rot="5400000">
                  <a:off x="629410" y="1098779"/>
                  <a:ext cx="277484" cy="475863"/>
                </a:xfrm>
                <a:prstGeom prst="rtTriangle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pc="-100" dirty="0">
                    <a:latin typeface="+mn-ea"/>
                  </a:endParaRPr>
                </a:p>
              </p:txBody>
            </p:sp>
          </p:grpSp>
          <p:grpSp>
            <p:nvGrpSpPr>
              <p:cNvPr id="114" name="그룹 113"/>
              <p:cNvGrpSpPr/>
              <p:nvPr/>
            </p:nvGrpSpPr>
            <p:grpSpPr>
              <a:xfrm>
                <a:off x="583039" y="727054"/>
                <a:ext cx="984504" cy="191056"/>
                <a:chOff x="583039" y="727054"/>
                <a:chExt cx="984504" cy="191056"/>
              </a:xfrm>
            </p:grpSpPr>
            <p:grpSp>
              <p:nvGrpSpPr>
                <p:cNvPr id="115" name="그룹 114"/>
                <p:cNvGrpSpPr/>
                <p:nvPr/>
              </p:nvGrpSpPr>
              <p:grpSpPr>
                <a:xfrm>
                  <a:off x="583039" y="727054"/>
                  <a:ext cx="51443" cy="191056"/>
                  <a:chOff x="3438206" y="2597753"/>
                  <a:chExt cx="136376" cy="506492"/>
                </a:xfrm>
              </p:grpSpPr>
              <p:sp>
                <p:nvSpPr>
                  <p:cNvPr id="120" name="타원 119"/>
                  <p:cNvSpPr/>
                  <p:nvPr/>
                </p:nvSpPr>
                <p:spPr>
                  <a:xfrm>
                    <a:off x="3438206" y="2597753"/>
                    <a:ext cx="136376" cy="13637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pc="-100" dirty="0">
                      <a:latin typeface="+mn-ea"/>
                    </a:endParaRPr>
                  </a:p>
                </p:txBody>
              </p:sp>
              <p:sp>
                <p:nvSpPr>
                  <p:cNvPr id="121" name="타원 120"/>
                  <p:cNvSpPr/>
                  <p:nvPr/>
                </p:nvSpPr>
                <p:spPr>
                  <a:xfrm>
                    <a:off x="3438206" y="2967869"/>
                    <a:ext cx="136376" cy="13637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pc="-100" dirty="0">
                      <a:latin typeface="+mn-ea"/>
                    </a:endParaRPr>
                  </a:p>
                </p:txBody>
              </p:sp>
              <p:sp>
                <p:nvSpPr>
                  <p:cNvPr id="122" name="모서리가 둥근 직사각형 121"/>
                  <p:cNvSpPr/>
                  <p:nvPr/>
                </p:nvSpPr>
                <p:spPr>
                  <a:xfrm>
                    <a:off x="3476173" y="2644320"/>
                    <a:ext cx="68942" cy="432707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  <a:gs pos="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pc="-100" dirty="0">
                      <a:latin typeface="+mn-ea"/>
                    </a:endParaRPr>
                  </a:p>
                </p:txBody>
              </p:sp>
            </p:grpSp>
            <p:grpSp>
              <p:nvGrpSpPr>
                <p:cNvPr id="116" name="그룹 115"/>
                <p:cNvGrpSpPr/>
                <p:nvPr/>
              </p:nvGrpSpPr>
              <p:grpSpPr>
                <a:xfrm>
                  <a:off x="1516100" y="727054"/>
                  <a:ext cx="51443" cy="191056"/>
                  <a:chOff x="3438206" y="2597753"/>
                  <a:chExt cx="136376" cy="506492"/>
                </a:xfrm>
              </p:grpSpPr>
              <p:sp>
                <p:nvSpPr>
                  <p:cNvPr id="117" name="타원 116"/>
                  <p:cNvSpPr/>
                  <p:nvPr/>
                </p:nvSpPr>
                <p:spPr>
                  <a:xfrm>
                    <a:off x="3438206" y="2597753"/>
                    <a:ext cx="136376" cy="13637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pc="-100" dirty="0">
                      <a:latin typeface="+mn-ea"/>
                    </a:endParaRPr>
                  </a:p>
                </p:txBody>
              </p:sp>
              <p:sp>
                <p:nvSpPr>
                  <p:cNvPr id="118" name="타원 117"/>
                  <p:cNvSpPr/>
                  <p:nvPr/>
                </p:nvSpPr>
                <p:spPr>
                  <a:xfrm>
                    <a:off x="3438206" y="2967869"/>
                    <a:ext cx="136376" cy="13637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pc="-100" dirty="0">
                      <a:latin typeface="+mn-ea"/>
                    </a:endParaRPr>
                  </a:p>
                </p:txBody>
              </p:sp>
              <p:sp>
                <p:nvSpPr>
                  <p:cNvPr id="119" name="모서리가 둥근 직사각형 118"/>
                  <p:cNvSpPr/>
                  <p:nvPr/>
                </p:nvSpPr>
                <p:spPr>
                  <a:xfrm>
                    <a:off x="3476173" y="2644320"/>
                    <a:ext cx="68942" cy="432707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  <a:gs pos="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pc="-100" dirty="0">
                      <a:latin typeface="+mn-ea"/>
                    </a:endParaRPr>
                  </a:p>
                </p:txBody>
              </p:sp>
            </p:grpSp>
          </p:grpSp>
        </p:grpSp>
        <p:grpSp>
          <p:nvGrpSpPr>
            <p:cNvPr id="127" name="그룹 126"/>
            <p:cNvGrpSpPr/>
            <p:nvPr/>
          </p:nvGrpSpPr>
          <p:grpSpPr>
            <a:xfrm>
              <a:off x="429209" y="3501008"/>
              <a:ext cx="1251146" cy="477657"/>
              <a:chOff x="419878" y="727054"/>
              <a:chExt cx="1251146" cy="477657"/>
            </a:xfrm>
          </p:grpSpPr>
          <p:grpSp>
            <p:nvGrpSpPr>
              <p:cNvPr id="128" name="그룹 127"/>
              <p:cNvGrpSpPr/>
              <p:nvPr/>
            </p:nvGrpSpPr>
            <p:grpSpPr>
              <a:xfrm>
                <a:off x="419878" y="806266"/>
                <a:ext cx="1251146" cy="398445"/>
                <a:chOff x="419878" y="806266"/>
                <a:chExt cx="1251146" cy="398445"/>
              </a:xfrm>
            </p:grpSpPr>
            <p:sp>
              <p:nvSpPr>
                <p:cNvPr id="138" name="양쪽 모서리가 둥근 사각형 137"/>
                <p:cNvSpPr/>
                <p:nvPr/>
              </p:nvSpPr>
              <p:spPr>
                <a:xfrm rot="10800000">
                  <a:off x="472201" y="806266"/>
                  <a:ext cx="1198824" cy="369870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rgbClr val="0F6B69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1600" spc="-100" dirty="0">
                    <a:solidFill>
                      <a:prstClr val="white"/>
                    </a:solidFill>
                    <a:latin typeface="+mn-ea"/>
                  </a:endParaRPr>
                </a:p>
              </p:txBody>
            </p:sp>
            <p:sp>
              <p:nvSpPr>
                <p:cNvPr id="139" name="양쪽 모서리가 둥근 사각형 138"/>
                <p:cNvSpPr/>
                <p:nvPr/>
              </p:nvSpPr>
              <p:spPr>
                <a:xfrm rot="10800000">
                  <a:off x="472201" y="834841"/>
                  <a:ext cx="1198824" cy="369870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rgbClr val="159B98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1600" spc="-100" dirty="0">
                    <a:solidFill>
                      <a:prstClr val="white"/>
                    </a:solidFill>
                    <a:latin typeface="+mn-ea"/>
                  </a:endParaRPr>
                </a:p>
              </p:txBody>
            </p:sp>
            <p:sp>
              <p:nvSpPr>
                <p:cNvPr id="140" name="TextBox 7"/>
                <p:cNvSpPr txBox="1">
                  <a:spLocks noChangeArrowheads="1"/>
                </p:cNvSpPr>
                <p:nvPr/>
              </p:nvSpPr>
              <p:spPr>
                <a:xfrm>
                  <a:off x="575504" y="853772"/>
                  <a:ext cx="982979" cy="338554"/>
                </a:xfrm>
                <a:prstGeom prst="rect">
                  <a:avLst/>
                </a:prstGeom>
                <a:noFill/>
                <a:ln w="9525">
                  <a:noFill/>
                  <a:prstDash val="dash"/>
                  <a:miter/>
                </a:ln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Char char="•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Char char="–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Char char="•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Char char="–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Char char="»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ko-KR" altLang="en-US" sz="1600" b="1" spc="-100" dirty="0">
                      <a:gradFill>
                        <a:gsLst>
                          <a:gs pos="0">
                            <a:prstClr val="white"/>
                          </a:gs>
                          <a:gs pos="100000">
                            <a:prstClr val="white"/>
                          </a:gs>
                        </a:gsLst>
                        <a:lin ang="0" scaled="0"/>
                      </a:gradFill>
                      <a:latin typeface="+mn-ea"/>
                      <a:ea typeface="+mn-ea"/>
                    </a:rPr>
                    <a:t>해결방안</a:t>
                  </a:r>
                </a:p>
              </p:txBody>
            </p:sp>
            <p:sp>
              <p:nvSpPr>
                <p:cNvPr id="141" name="직각 삼각형 140"/>
                <p:cNvSpPr/>
                <p:nvPr/>
              </p:nvSpPr>
              <p:spPr>
                <a:xfrm rot="5400000">
                  <a:off x="519068" y="712572"/>
                  <a:ext cx="277484" cy="475863"/>
                </a:xfrm>
                <a:prstGeom prst="rtTriangle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pc="-100" dirty="0">
                    <a:latin typeface="+mn-ea"/>
                  </a:endParaRPr>
                </a:p>
              </p:txBody>
            </p:sp>
          </p:grpSp>
          <p:grpSp>
            <p:nvGrpSpPr>
              <p:cNvPr id="129" name="그룹 128"/>
              <p:cNvGrpSpPr/>
              <p:nvPr/>
            </p:nvGrpSpPr>
            <p:grpSpPr>
              <a:xfrm>
                <a:off x="583039" y="727054"/>
                <a:ext cx="984504" cy="191056"/>
                <a:chOff x="583039" y="727054"/>
                <a:chExt cx="984504" cy="191056"/>
              </a:xfrm>
            </p:grpSpPr>
            <p:grpSp>
              <p:nvGrpSpPr>
                <p:cNvPr id="130" name="그룹 129"/>
                <p:cNvGrpSpPr/>
                <p:nvPr/>
              </p:nvGrpSpPr>
              <p:grpSpPr>
                <a:xfrm>
                  <a:off x="583039" y="727054"/>
                  <a:ext cx="51443" cy="191056"/>
                  <a:chOff x="3438206" y="2597753"/>
                  <a:chExt cx="136376" cy="506492"/>
                </a:xfrm>
              </p:grpSpPr>
              <p:sp>
                <p:nvSpPr>
                  <p:cNvPr id="135" name="타원 134"/>
                  <p:cNvSpPr/>
                  <p:nvPr/>
                </p:nvSpPr>
                <p:spPr>
                  <a:xfrm>
                    <a:off x="3438206" y="2597753"/>
                    <a:ext cx="136376" cy="13637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pc="-100" dirty="0">
                      <a:latin typeface="+mn-ea"/>
                    </a:endParaRPr>
                  </a:p>
                </p:txBody>
              </p:sp>
              <p:sp>
                <p:nvSpPr>
                  <p:cNvPr id="136" name="타원 135"/>
                  <p:cNvSpPr/>
                  <p:nvPr/>
                </p:nvSpPr>
                <p:spPr>
                  <a:xfrm>
                    <a:off x="3438206" y="2967869"/>
                    <a:ext cx="136376" cy="13637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pc="-100" dirty="0">
                      <a:latin typeface="+mn-ea"/>
                    </a:endParaRPr>
                  </a:p>
                </p:txBody>
              </p:sp>
              <p:sp>
                <p:nvSpPr>
                  <p:cNvPr id="137" name="모서리가 둥근 직사각형 136"/>
                  <p:cNvSpPr/>
                  <p:nvPr/>
                </p:nvSpPr>
                <p:spPr>
                  <a:xfrm>
                    <a:off x="3476173" y="2644320"/>
                    <a:ext cx="68942" cy="432707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  <a:gs pos="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pc="-100" dirty="0">
                      <a:latin typeface="+mn-ea"/>
                    </a:endParaRPr>
                  </a:p>
                </p:txBody>
              </p:sp>
            </p:grpSp>
            <p:grpSp>
              <p:nvGrpSpPr>
                <p:cNvPr id="131" name="그룹 130"/>
                <p:cNvGrpSpPr/>
                <p:nvPr/>
              </p:nvGrpSpPr>
              <p:grpSpPr>
                <a:xfrm>
                  <a:off x="1516100" y="727054"/>
                  <a:ext cx="51443" cy="191056"/>
                  <a:chOff x="3438206" y="2597753"/>
                  <a:chExt cx="136376" cy="506492"/>
                </a:xfrm>
              </p:grpSpPr>
              <p:sp>
                <p:nvSpPr>
                  <p:cNvPr id="132" name="타원 131"/>
                  <p:cNvSpPr/>
                  <p:nvPr/>
                </p:nvSpPr>
                <p:spPr>
                  <a:xfrm>
                    <a:off x="3438206" y="2597753"/>
                    <a:ext cx="136376" cy="13637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pc="-100" dirty="0">
                      <a:latin typeface="+mn-ea"/>
                    </a:endParaRPr>
                  </a:p>
                </p:txBody>
              </p:sp>
              <p:sp>
                <p:nvSpPr>
                  <p:cNvPr id="133" name="타원 132"/>
                  <p:cNvSpPr/>
                  <p:nvPr/>
                </p:nvSpPr>
                <p:spPr>
                  <a:xfrm>
                    <a:off x="3438206" y="2967869"/>
                    <a:ext cx="136376" cy="13637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pc="-100" dirty="0">
                      <a:latin typeface="+mn-ea"/>
                    </a:endParaRPr>
                  </a:p>
                </p:txBody>
              </p:sp>
              <p:sp>
                <p:nvSpPr>
                  <p:cNvPr id="134" name="모서리가 둥근 직사각형 133"/>
                  <p:cNvSpPr/>
                  <p:nvPr/>
                </p:nvSpPr>
                <p:spPr>
                  <a:xfrm>
                    <a:off x="3476173" y="2644320"/>
                    <a:ext cx="68942" cy="432707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  <a:gs pos="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pc="-100" dirty="0">
                      <a:latin typeface="+mn-ea"/>
                    </a:endParaRPr>
                  </a:p>
                </p:txBody>
              </p:sp>
            </p:grpSp>
          </p:grpSp>
        </p:grpSp>
        <p:grpSp>
          <p:nvGrpSpPr>
            <p:cNvPr id="142" name="그룹 141"/>
            <p:cNvGrpSpPr/>
            <p:nvPr/>
          </p:nvGrpSpPr>
          <p:grpSpPr>
            <a:xfrm>
              <a:off x="381876" y="2023620"/>
              <a:ext cx="1741852" cy="460500"/>
              <a:chOff x="372545" y="727054"/>
              <a:chExt cx="1741852" cy="460500"/>
            </a:xfrm>
          </p:grpSpPr>
          <p:grpSp>
            <p:nvGrpSpPr>
              <p:cNvPr id="143" name="그룹 142"/>
              <p:cNvGrpSpPr/>
              <p:nvPr/>
            </p:nvGrpSpPr>
            <p:grpSpPr>
              <a:xfrm>
                <a:off x="372545" y="806266"/>
                <a:ext cx="1741852" cy="381288"/>
                <a:chOff x="372545" y="806266"/>
                <a:chExt cx="1741852" cy="381288"/>
              </a:xfrm>
            </p:grpSpPr>
            <p:sp>
              <p:nvSpPr>
                <p:cNvPr id="153" name="양쪽 모서리가 둥근 사각형 152"/>
                <p:cNvSpPr/>
                <p:nvPr/>
              </p:nvSpPr>
              <p:spPr>
                <a:xfrm rot="10800000">
                  <a:off x="472201" y="806266"/>
                  <a:ext cx="1198824" cy="369870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rgbClr val="11596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1600" spc="-100" dirty="0">
                    <a:solidFill>
                      <a:prstClr val="white"/>
                    </a:solidFill>
                    <a:latin typeface="+mn-ea"/>
                  </a:endParaRPr>
                </a:p>
              </p:txBody>
            </p:sp>
            <p:sp>
              <p:nvSpPr>
                <p:cNvPr id="154" name="양쪽 모서리가 둥근 사각형 153"/>
                <p:cNvSpPr/>
                <p:nvPr/>
              </p:nvSpPr>
              <p:spPr>
                <a:xfrm rot="10800000">
                  <a:off x="458213" y="826459"/>
                  <a:ext cx="1584176" cy="350210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rgbClr val="0086C5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1600" spc="-100" dirty="0">
                    <a:solidFill>
                      <a:prstClr val="white"/>
                    </a:solidFill>
                    <a:latin typeface="+mn-ea"/>
                  </a:endParaRPr>
                </a:p>
              </p:txBody>
            </p:sp>
            <p:sp>
              <p:nvSpPr>
                <p:cNvPr id="155" name="TextBox 7"/>
                <p:cNvSpPr txBox="1">
                  <a:spLocks noChangeArrowheads="1"/>
                </p:cNvSpPr>
                <p:nvPr/>
              </p:nvSpPr>
              <p:spPr>
                <a:xfrm>
                  <a:off x="372545" y="853772"/>
                  <a:ext cx="1741852" cy="333782"/>
                </a:xfrm>
                <a:prstGeom prst="rect">
                  <a:avLst/>
                </a:prstGeom>
                <a:noFill/>
                <a:ln w="9525">
                  <a:noFill/>
                  <a:prstDash val="dash"/>
                  <a:miter/>
                </a:ln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Char char="•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Char char="–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Char char="•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Char char="–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Char char="»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ko-KR" altLang="en-US" sz="1600" b="1" spc="-100" dirty="0">
                      <a:gradFill>
                        <a:gsLst>
                          <a:gs pos="0">
                            <a:prstClr val="white"/>
                          </a:gs>
                          <a:gs pos="100000">
                            <a:prstClr val="white"/>
                          </a:gs>
                        </a:gsLst>
                        <a:lin ang="0" scaled="0"/>
                      </a:gradFill>
                      <a:latin typeface="+mn-ea"/>
                      <a:ea typeface="+mn-ea"/>
                    </a:rPr>
                    <a:t>  최선의 해결방안</a:t>
                  </a:r>
                </a:p>
              </p:txBody>
            </p:sp>
            <p:sp>
              <p:nvSpPr>
                <p:cNvPr id="156" name="직각 삼각형 155"/>
                <p:cNvSpPr/>
                <p:nvPr/>
              </p:nvSpPr>
              <p:spPr>
                <a:xfrm rot="5400000">
                  <a:off x="773426" y="747648"/>
                  <a:ext cx="277484" cy="475863"/>
                </a:xfrm>
                <a:prstGeom prst="rtTriangle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pc="-100" dirty="0">
                    <a:latin typeface="+mn-ea"/>
                  </a:endParaRPr>
                </a:p>
              </p:txBody>
            </p:sp>
          </p:grpSp>
          <p:grpSp>
            <p:nvGrpSpPr>
              <p:cNvPr id="144" name="그룹 143"/>
              <p:cNvGrpSpPr/>
              <p:nvPr/>
            </p:nvGrpSpPr>
            <p:grpSpPr>
              <a:xfrm>
                <a:off x="583039" y="727054"/>
                <a:ext cx="984504" cy="191056"/>
                <a:chOff x="583039" y="727054"/>
                <a:chExt cx="984504" cy="191056"/>
              </a:xfrm>
            </p:grpSpPr>
            <p:grpSp>
              <p:nvGrpSpPr>
                <p:cNvPr id="145" name="그룹 144"/>
                <p:cNvGrpSpPr/>
                <p:nvPr/>
              </p:nvGrpSpPr>
              <p:grpSpPr>
                <a:xfrm>
                  <a:off x="583039" y="727054"/>
                  <a:ext cx="51443" cy="191056"/>
                  <a:chOff x="3438206" y="2597753"/>
                  <a:chExt cx="136376" cy="506492"/>
                </a:xfrm>
              </p:grpSpPr>
              <p:sp>
                <p:nvSpPr>
                  <p:cNvPr id="150" name="타원 149"/>
                  <p:cNvSpPr/>
                  <p:nvPr/>
                </p:nvSpPr>
                <p:spPr>
                  <a:xfrm>
                    <a:off x="3438206" y="2597753"/>
                    <a:ext cx="136376" cy="13637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pc="-100" dirty="0">
                      <a:latin typeface="+mn-ea"/>
                    </a:endParaRPr>
                  </a:p>
                </p:txBody>
              </p:sp>
              <p:sp>
                <p:nvSpPr>
                  <p:cNvPr id="151" name="타원 150"/>
                  <p:cNvSpPr/>
                  <p:nvPr/>
                </p:nvSpPr>
                <p:spPr>
                  <a:xfrm>
                    <a:off x="3438206" y="2967869"/>
                    <a:ext cx="136376" cy="13637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pc="-100" dirty="0">
                      <a:latin typeface="+mn-ea"/>
                    </a:endParaRPr>
                  </a:p>
                </p:txBody>
              </p:sp>
              <p:sp>
                <p:nvSpPr>
                  <p:cNvPr id="152" name="모서리가 둥근 직사각형 151"/>
                  <p:cNvSpPr/>
                  <p:nvPr/>
                </p:nvSpPr>
                <p:spPr>
                  <a:xfrm>
                    <a:off x="3476173" y="2644320"/>
                    <a:ext cx="68942" cy="432707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  <a:gs pos="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pc="-100" dirty="0">
                      <a:latin typeface="+mn-ea"/>
                    </a:endParaRPr>
                  </a:p>
                </p:txBody>
              </p:sp>
            </p:grpSp>
            <p:grpSp>
              <p:nvGrpSpPr>
                <p:cNvPr id="146" name="그룹 145"/>
                <p:cNvGrpSpPr/>
                <p:nvPr/>
              </p:nvGrpSpPr>
              <p:grpSpPr>
                <a:xfrm>
                  <a:off x="1516100" y="727054"/>
                  <a:ext cx="51443" cy="191056"/>
                  <a:chOff x="3438206" y="2597753"/>
                  <a:chExt cx="136376" cy="506492"/>
                </a:xfrm>
              </p:grpSpPr>
              <p:sp>
                <p:nvSpPr>
                  <p:cNvPr id="147" name="타원 146"/>
                  <p:cNvSpPr/>
                  <p:nvPr/>
                </p:nvSpPr>
                <p:spPr>
                  <a:xfrm>
                    <a:off x="3438206" y="2597753"/>
                    <a:ext cx="136376" cy="13637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pc="-100" dirty="0">
                      <a:latin typeface="+mn-ea"/>
                    </a:endParaRPr>
                  </a:p>
                </p:txBody>
              </p:sp>
              <p:sp>
                <p:nvSpPr>
                  <p:cNvPr id="148" name="타원 147"/>
                  <p:cNvSpPr/>
                  <p:nvPr/>
                </p:nvSpPr>
                <p:spPr>
                  <a:xfrm>
                    <a:off x="3438206" y="2967869"/>
                    <a:ext cx="136376" cy="13637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pc="-100" dirty="0">
                      <a:latin typeface="+mn-ea"/>
                    </a:endParaRPr>
                  </a:p>
                </p:txBody>
              </p:sp>
              <p:sp>
                <p:nvSpPr>
                  <p:cNvPr id="149" name="모서리가 둥근 직사각형 148"/>
                  <p:cNvSpPr/>
                  <p:nvPr/>
                </p:nvSpPr>
                <p:spPr>
                  <a:xfrm>
                    <a:off x="3476173" y="2644320"/>
                    <a:ext cx="68942" cy="432707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  <a:gs pos="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pc="-100" dirty="0">
                      <a:latin typeface="+mn-ea"/>
                    </a:endParaRPr>
                  </a:p>
                </p:txBody>
              </p:sp>
            </p:grpSp>
          </p:grpSp>
        </p:grpSp>
        <p:sp>
          <p:nvSpPr>
            <p:cNvPr id="157" name="TextBox 156"/>
            <p:cNvSpPr txBox="1"/>
            <p:nvPr/>
          </p:nvSpPr>
          <p:spPr>
            <a:xfrm>
              <a:off x="1882392" y="883165"/>
              <a:ext cx="5618645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b="1" spc="-100" dirty="0">
                  <a:gradFill>
                    <a:gsLst>
                      <a:gs pos="85830">
                        <a:srgbClr val="FB5D05"/>
                      </a:gs>
                      <a:gs pos="57000">
                        <a:srgbClr val="FB5D05"/>
                      </a:gs>
                    </a:gsLst>
                    <a:lin ang="5400000" scaled="0"/>
                  </a:gradFill>
                  <a:latin typeface="+mn-ea"/>
                </a:rPr>
                <a:t>사회적 거리두기</a:t>
              </a:r>
              <a:endParaRPr lang="en-US" altLang="ko-KR" sz="2000" b="1" spc="-100" dirty="0">
                <a:gradFill>
                  <a:gsLst>
                    <a:gs pos="85830">
                      <a:srgbClr val="FB5D05"/>
                    </a:gs>
                    <a:gs pos="57000">
                      <a:srgbClr val="FB5D05"/>
                    </a:gs>
                  </a:gsLst>
                  <a:lin ang="5400000" scaled="0"/>
                </a:gradFill>
                <a:latin typeface="+mn-ea"/>
              </a:endParaRPr>
            </a:p>
            <a:p>
              <a:pPr algn="ctr">
                <a:defRPr/>
              </a:pPr>
              <a:r>
                <a:rPr lang="ko-KR" altLang="en-US" sz="2000" b="1" spc="-100" dirty="0">
                  <a:gradFill>
                    <a:gsLst>
                      <a:gs pos="85830">
                        <a:srgbClr val="FB5D05"/>
                      </a:gs>
                      <a:gs pos="57000">
                        <a:srgbClr val="FB5D05"/>
                      </a:gs>
                    </a:gsLst>
                    <a:lin ang="5400000" scaled="0"/>
                  </a:gradFill>
                  <a:latin typeface="+mn-ea"/>
                </a:rPr>
                <a:t>소득 수준별 긴급재난지원금정부의 지원 필요 </a:t>
              </a:r>
              <a:endParaRPr lang="en-US" altLang="ko-KR" sz="2000" b="1" spc="-100" dirty="0">
                <a:gradFill>
                  <a:gsLst>
                    <a:gs pos="85830">
                      <a:srgbClr val="FB5D05"/>
                    </a:gs>
                    <a:gs pos="57000">
                      <a:srgbClr val="FB5D05"/>
                    </a:gs>
                  </a:gsLst>
                  <a:lin ang="5400000" scaled="0"/>
                </a:gradFill>
                <a:latin typeface="+mn-ea"/>
              </a:endParaRPr>
            </a:p>
            <a:p>
              <a:pPr algn="ctr">
                <a:defRPr/>
              </a:pPr>
              <a:endParaRPr lang="en-US" altLang="ko-KR" sz="2000" b="1" spc="-100" dirty="0">
                <a:gradFill>
                  <a:gsLst>
                    <a:gs pos="85830">
                      <a:srgbClr val="FB5D05"/>
                    </a:gs>
                    <a:gs pos="57000">
                      <a:srgbClr val="FB5D05"/>
                    </a:gs>
                  </a:gsLst>
                  <a:lin ang="5400000" scaled="0"/>
                </a:gradFill>
                <a:latin typeface="+mn-ea"/>
              </a:endParaRPr>
            </a:p>
          </p:txBody>
        </p:sp>
      </p:grpSp>
      <p:sp>
        <p:nvSpPr>
          <p:cNvPr id="158" name="직사각형 157"/>
          <p:cNvSpPr/>
          <p:nvPr/>
        </p:nvSpPr>
        <p:spPr>
          <a:xfrm>
            <a:off x="0" y="167149"/>
            <a:ext cx="4830303" cy="349798"/>
          </a:xfrm>
          <a:prstGeom prst="rect">
            <a:avLst/>
          </a:prstGeom>
          <a:solidFill>
            <a:srgbClr val="115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 dirty="0">
                <a:latin typeface="나눔바른고딕"/>
                <a:ea typeface="나눔바른고딕"/>
              </a:rPr>
              <a:t>실직자 지원금 문제 및 지원금 분배 문제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4283968" y="6361583"/>
            <a:ext cx="679994" cy="30777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1400" b="1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48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+mn-ea"/>
              </a:rPr>
              <a:t>19/24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630663" y="5017079"/>
            <a:ext cx="78877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600" spc="-100" dirty="0">
                <a:solidFill>
                  <a:schemeClr val="dk1"/>
                </a:solidFill>
                <a:latin typeface="+mn-ea"/>
              </a:rPr>
              <a:t>긴급재난지원금</a:t>
            </a:r>
            <a:endParaRPr lang="en-US" altLang="ko-KR" sz="1600" spc="-100" dirty="0">
              <a:solidFill>
                <a:schemeClr val="dk1"/>
              </a:solidFill>
              <a:latin typeface="+mn-ea"/>
            </a:endParaRPr>
          </a:p>
          <a:p>
            <a:pPr algn="ctr">
              <a:spcBef>
                <a:spcPts val="0"/>
              </a:spcBef>
              <a:defRPr/>
            </a:pPr>
            <a:endParaRPr lang="en-US" altLang="ko-KR" sz="1600" spc="-100" dirty="0">
              <a:solidFill>
                <a:schemeClr val="dk1"/>
              </a:solidFill>
              <a:latin typeface="+mn-ea"/>
            </a:endParaRPr>
          </a:p>
          <a:p>
            <a:pPr algn="ctr">
              <a:spcBef>
                <a:spcPts val="0"/>
              </a:spcBef>
              <a:defRPr/>
            </a:pPr>
            <a:r>
              <a:rPr lang="ko-KR" altLang="en-US" sz="1600" spc="-100" dirty="0">
                <a:solidFill>
                  <a:schemeClr val="dk1"/>
                </a:solidFill>
                <a:latin typeface="+mn-ea"/>
              </a:rPr>
              <a:t>소득 수준별 정부의 지원 필요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1509670" y="5505659"/>
            <a:ext cx="3744416" cy="338554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600" spc="-100" dirty="0">
                <a:solidFill>
                  <a:schemeClr val="dk1"/>
                </a:solidFill>
                <a:latin typeface="+mn-ea"/>
              </a:rPr>
              <a:t>    </a:t>
            </a:r>
          </a:p>
        </p:txBody>
      </p:sp>
      <p:pic>
        <p:nvPicPr>
          <p:cNvPr id="77" name="Picture 4">
            <a:extLst>
              <a:ext uri="{FF2B5EF4-FFF2-40B4-BE49-F238E27FC236}">
                <a16:creationId xmlns:a16="http://schemas.microsoft.com/office/drawing/2014/main" id="{A4F11E4E-E3E8-47E1-95B5-E9E8D072FE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684" r="2" b="11827"/>
          <a:stretch/>
        </p:blipFill>
        <p:spPr>
          <a:xfrm>
            <a:off x="3911262" y="3557069"/>
            <a:ext cx="1641699" cy="750586"/>
          </a:xfrm>
          <a:custGeom>
            <a:avLst/>
            <a:gdLst/>
            <a:ahLst/>
            <a:cxnLst/>
            <a:rect l="l" t="t" r="r" b="b"/>
            <a:pathLst>
              <a:path w="7450687" h="3406460">
                <a:moveTo>
                  <a:pt x="6457914" y="0"/>
                </a:moveTo>
                <a:cubicBezTo>
                  <a:pt x="6560763" y="125085"/>
                  <a:pt x="6713644" y="161221"/>
                  <a:pt x="6844288" y="233492"/>
                </a:cubicBezTo>
                <a:cubicBezTo>
                  <a:pt x="6972153" y="289086"/>
                  <a:pt x="7336289" y="611527"/>
                  <a:pt x="7386323" y="717155"/>
                </a:cubicBezTo>
                <a:cubicBezTo>
                  <a:pt x="7475273" y="900613"/>
                  <a:pt x="7453035" y="1573293"/>
                  <a:pt x="7430798" y="1809564"/>
                </a:cubicBezTo>
                <a:cubicBezTo>
                  <a:pt x="7347408" y="2398855"/>
                  <a:pt x="7041645" y="3077093"/>
                  <a:pt x="7013848" y="3104890"/>
                </a:cubicBezTo>
                <a:cubicBezTo>
                  <a:pt x="6924899" y="3085432"/>
                  <a:pt x="6721983" y="3391196"/>
                  <a:pt x="6569101" y="3402314"/>
                </a:cubicBezTo>
                <a:cubicBezTo>
                  <a:pt x="6407881" y="3413434"/>
                  <a:pt x="4039604" y="3405095"/>
                  <a:pt x="3683807" y="3341162"/>
                </a:cubicBezTo>
                <a:cubicBezTo>
                  <a:pt x="1749158" y="2988144"/>
                  <a:pt x="1704683" y="2860279"/>
                  <a:pt x="1704683" y="2860279"/>
                </a:cubicBezTo>
                <a:cubicBezTo>
                  <a:pt x="1704683" y="2860279"/>
                  <a:pt x="1910378" y="2835262"/>
                  <a:pt x="2010446" y="2801907"/>
                </a:cubicBezTo>
                <a:cubicBezTo>
                  <a:pt x="1865904" y="2799126"/>
                  <a:pt x="1296072" y="2693500"/>
                  <a:pt x="1273834" y="2674041"/>
                </a:cubicBezTo>
                <a:cubicBezTo>
                  <a:pt x="1284954" y="2668482"/>
                  <a:pt x="1301632" y="2662923"/>
                  <a:pt x="1315530" y="2657363"/>
                </a:cubicBezTo>
                <a:cubicBezTo>
                  <a:pt x="1284954" y="2640686"/>
                  <a:pt x="1259936" y="2621228"/>
                  <a:pt x="1234919" y="2590651"/>
                </a:cubicBezTo>
                <a:cubicBezTo>
                  <a:pt x="1154309" y="2487804"/>
                  <a:pt x="1018105" y="2523940"/>
                  <a:pt x="904138" y="2485024"/>
                </a:cubicBezTo>
                <a:cubicBezTo>
                  <a:pt x="976410" y="2268210"/>
                  <a:pt x="1168208" y="2348820"/>
                  <a:pt x="1315530" y="2307126"/>
                </a:cubicBezTo>
                <a:cubicBezTo>
                  <a:pt x="929156" y="2179260"/>
                  <a:pt x="1004207" y="2112548"/>
                  <a:pt x="851326" y="2065294"/>
                </a:cubicBezTo>
                <a:cubicBezTo>
                  <a:pt x="659528" y="2006921"/>
                  <a:pt x="615053" y="2006921"/>
                  <a:pt x="615053" y="2006921"/>
                </a:cubicBezTo>
                <a:cubicBezTo>
                  <a:pt x="840206" y="1829023"/>
                  <a:pt x="1109834" y="2020820"/>
                  <a:pt x="1393361" y="1703937"/>
                </a:cubicBezTo>
                <a:cubicBezTo>
                  <a:pt x="1120952" y="1659463"/>
                  <a:pt x="306510" y="1637225"/>
                  <a:pt x="131391" y="1553835"/>
                </a:cubicBezTo>
                <a:cubicBezTo>
                  <a:pt x="198103" y="1584411"/>
                  <a:pt x="203663" y="1492682"/>
                  <a:pt x="234239" y="1492682"/>
                </a:cubicBezTo>
                <a:cubicBezTo>
                  <a:pt x="492748" y="1489903"/>
                  <a:pt x="756816" y="1542717"/>
                  <a:pt x="1018105" y="1509360"/>
                </a:cubicBezTo>
                <a:cubicBezTo>
                  <a:pt x="1065359" y="1506581"/>
                  <a:pt x="1140411" y="1531597"/>
                  <a:pt x="1148750" y="1462106"/>
                </a:cubicBezTo>
                <a:cubicBezTo>
                  <a:pt x="1157088" y="1375936"/>
                  <a:pt x="1059800" y="1395394"/>
                  <a:pt x="1018105" y="1387055"/>
                </a:cubicBezTo>
                <a:cubicBezTo>
                  <a:pt x="848545" y="1359258"/>
                  <a:pt x="681766" y="1348140"/>
                  <a:pt x="509426" y="1331461"/>
                </a:cubicBezTo>
                <a:cubicBezTo>
                  <a:pt x="437155" y="1323122"/>
                  <a:pt x="348206" y="1339800"/>
                  <a:pt x="376002" y="1206376"/>
                </a:cubicBezTo>
                <a:cubicBezTo>
                  <a:pt x="353764" y="1078512"/>
                  <a:pt x="220341" y="1122986"/>
                  <a:pt x="150849" y="1061833"/>
                </a:cubicBezTo>
                <a:cubicBezTo>
                  <a:pt x="184205" y="989562"/>
                  <a:pt x="278714" y="1039597"/>
                  <a:pt x="306510" y="942308"/>
                </a:cubicBezTo>
                <a:cubicBezTo>
                  <a:pt x="173086" y="972884"/>
                  <a:pt x="186985" y="761630"/>
                  <a:pt x="53560" y="764409"/>
                </a:cubicBezTo>
                <a:cubicBezTo>
                  <a:pt x="-57626" y="639324"/>
                  <a:pt x="22984" y="578171"/>
                  <a:pt x="125832" y="530917"/>
                </a:cubicBezTo>
                <a:cubicBezTo>
                  <a:pt x="259256" y="472544"/>
                  <a:pt x="406578" y="486442"/>
                  <a:pt x="551121" y="475324"/>
                </a:cubicBezTo>
                <a:cubicBezTo>
                  <a:pt x="742919" y="450306"/>
                  <a:pt x="926376" y="391934"/>
                  <a:pt x="1120952" y="394713"/>
                </a:cubicBezTo>
                <a:cubicBezTo>
                  <a:pt x="1304411" y="336340"/>
                  <a:pt x="1507326" y="400272"/>
                  <a:pt x="1693564" y="325221"/>
                </a:cubicBezTo>
                <a:cubicBezTo>
                  <a:pt x="1882582" y="325221"/>
                  <a:pt x="2074379" y="325221"/>
                  <a:pt x="2266175" y="325221"/>
                </a:cubicBezTo>
                <a:cubicBezTo>
                  <a:pt x="2321770" y="328001"/>
                  <a:pt x="2374582" y="328001"/>
                  <a:pt x="2430177" y="330781"/>
                </a:cubicBezTo>
                <a:cubicBezTo>
                  <a:pt x="2430177" y="330781"/>
                  <a:pt x="2432956" y="330781"/>
                  <a:pt x="2432956" y="330781"/>
                </a:cubicBezTo>
                <a:cubicBezTo>
                  <a:pt x="2672008" y="339120"/>
                  <a:pt x="2908279" y="344679"/>
                  <a:pt x="3144551" y="355798"/>
                </a:cubicBezTo>
                <a:cubicBezTo>
                  <a:pt x="3233500" y="355798"/>
                  <a:pt x="3319670" y="358577"/>
                  <a:pt x="3408619" y="358577"/>
                </a:cubicBezTo>
                <a:cubicBezTo>
                  <a:pt x="3597637" y="372475"/>
                  <a:pt x="3789434" y="380814"/>
                  <a:pt x="3981231" y="361357"/>
                </a:cubicBezTo>
                <a:cubicBezTo>
                  <a:pt x="4173028" y="378035"/>
                  <a:pt x="4359266" y="366917"/>
                  <a:pt x="4551063" y="350238"/>
                </a:cubicBezTo>
                <a:cubicBezTo>
                  <a:pt x="4745639" y="369696"/>
                  <a:pt x="4937437" y="341899"/>
                  <a:pt x="5129233" y="316882"/>
                </a:cubicBezTo>
                <a:cubicBezTo>
                  <a:pt x="5321031" y="328001"/>
                  <a:pt x="5512828" y="328001"/>
                  <a:pt x="5699065" y="272407"/>
                </a:cubicBezTo>
                <a:cubicBezTo>
                  <a:pt x="5840829" y="333560"/>
                  <a:pt x="5910321" y="133424"/>
                  <a:pt x="6063202" y="172339"/>
                </a:cubicBezTo>
                <a:cubicBezTo>
                  <a:pt x="6216084" y="214035"/>
                  <a:pt x="6324491" y="55593"/>
                  <a:pt x="6457914" y="0"/>
                </a:cubicBezTo>
                <a:close/>
              </a:path>
            </a:pathLst>
          </a:custGeom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E1EF232C-1689-41DF-AC57-87FD221C6B5F}"/>
              </a:ext>
            </a:extLst>
          </p:cNvPr>
          <p:cNvSpPr/>
          <p:nvPr/>
        </p:nvSpPr>
        <p:spPr>
          <a:xfrm>
            <a:off x="-20751" y="160703"/>
            <a:ext cx="410691" cy="349798"/>
          </a:xfrm>
          <a:prstGeom prst="rect">
            <a:avLst/>
          </a:prstGeom>
          <a:solidFill>
            <a:srgbClr val="1A8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000" dirty="0">
              <a:latin typeface="나눔바른고딕"/>
              <a:ea typeface="나눔바른고딕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001FE7E-BEB4-4592-85D5-3F576DEE925E}"/>
              </a:ext>
            </a:extLst>
          </p:cNvPr>
          <p:cNvSpPr txBox="1"/>
          <p:nvPr/>
        </p:nvSpPr>
        <p:spPr>
          <a:xfrm>
            <a:off x="-20751" y="125491"/>
            <a:ext cx="41069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48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III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48000">
                    <a:schemeClr val="bg1"/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048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F5647-BFE7-4754-AFCF-B54360C6E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9220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4800" b="1" i="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lt"/>
              </a:rPr>
              <a:t>코로나</a:t>
            </a:r>
            <a:r>
              <a:rPr lang="en-US" sz="4800" b="1" i="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lt"/>
              </a:rPr>
              <a:t>19</a:t>
            </a:r>
            <a:r>
              <a:rPr lang="en-US" altLang="ko-KR" sz="4800" b="1" i="0" dirty="0">
                <a:latin typeface="HY헤드라인M" panose="02030600000101010101" pitchFamily="18" charset="-127"/>
                <a:ea typeface="HY헤드라인M" panose="02030600000101010101" pitchFamily="18" charset="-127"/>
                <a:cs typeface="+mj-lt"/>
              </a:rPr>
              <a:t> </a:t>
            </a:r>
            <a:r>
              <a:rPr lang="ko-KR" altLang="en-US" sz="4800" b="1" i="0" dirty="0">
                <a:latin typeface="HY헤드라인M" panose="02030600000101010101" pitchFamily="18" charset="-127"/>
                <a:ea typeface="HY헤드라인M" panose="02030600000101010101" pitchFamily="18" charset="-127"/>
                <a:cs typeface="+mj-lt"/>
              </a:rPr>
              <a:t>사회적</a:t>
            </a:r>
            <a:r>
              <a:rPr lang="en-US" altLang="ko-KR" sz="4800" b="1" i="0" dirty="0">
                <a:latin typeface="HY헤드라인M" panose="02030600000101010101" pitchFamily="18" charset="-127"/>
                <a:ea typeface="HY헤드라인M" panose="02030600000101010101" pitchFamily="18" charset="-127"/>
                <a:cs typeface="+mj-lt"/>
              </a:rPr>
              <a:t> </a:t>
            </a:r>
            <a:r>
              <a:rPr lang="ko-KR" altLang="en-US" sz="4800" b="1" i="0" dirty="0">
                <a:latin typeface="HY헤드라인M" panose="02030600000101010101" pitchFamily="18" charset="-127"/>
                <a:ea typeface="HY헤드라인M" panose="02030600000101010101" pitchFamily="18" charset="-127"/>
                <a:cs typeface="+mj-lt"/>
              </a:rPr>
              <a:t>거리두기</a:t>
            </a:r>
            <a:endParaRPr lang="en-US" sz="4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59D42-81DA-4A2C-BB15-5197C9A51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28921"/>
            <a:ext cx="7715200" cy="1916104"/>
          </a:xfrm>
        </p:spPr>
        <p:txBody>
          <a:bodyPr vert="horz" lIns="68580" tIns="34290" rIns="68580" bIns="34290" rtlCol="0" anchor="t"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ko-KR" altLang="en-US" dirty="0"/>
              <a:t>코로나</a:t>
            </a:r>
            <a:r>
              <a:rPr lang="en-US" altLang="ko-KR" dirty="0"/>
              <a:t>19 </a:t>
            </a:r>
            <a:r>
              <a:rPr lang="ko-KR" altLang="en-US" dirty="0"/>
              <a:t>확진자 급증 지역사회 감염 차단을 위한 실시된 정부의 권고 수칙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dirty="0"/>
              <a:t> </a:t>
            </a:r>
            <a:r>
              <a:rPr lang="ko-KR" altLang="en-US" dirty="0"/>
              <a:t>많은 사람들이 모이는 행사 및 모임 참가 자제</a:t>
            </a:r>
            <a:r>
              <a:rPr lang="en-US" altLang="ko-KR" dirty="0"/>
              <a:t>, </a:t>
            </a:r>
            <a:r>
              <a:rPr lang="ko-KR" altLang="en-US" dirty="0"/>
              <a:t>외출 자제</a:t>
            </a:r>
            <a:r>
              <a:rPr lang="en-US" altLang="ko-KR" dirty="0"/>
              <a:t>, </a:t>
            </a:r>
            <a:r>
              <a:rPr lang="ko-KR" altLang="en-US" dirty="0"/>
              <a:t>재택근무 확대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1E74A2-0CDF-4AA1-9465-CD1EA01A051F}"/>
              </a:ext>
            </a:extLst>
          </p:cNvPr>
          <p:cNvSpPr txBox="1"/>
          <p:nvPr/>
        </p:nvSpPr>
        <p:spPr>
          <a:xfrm>
            <a:off x="4283968" y="6361583"/>
            <a:ext cx="679994" cy="30777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1400" b="1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48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+mn-ea"/>
              </a:rPr>
              <a:t>21/24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509073-7A22-44F7-A63D-92381BE1C0B8}"/>
              </a:ext>
            </a:extLst>
          </p:cNvPr>
          <p:cNvSpPr/>
          <p:nvPr/>
        </p:nvSpPr>
        <p:spPr>
          <a:xfrm>
            <a:off x="0" y="22635"/>
            <a:ext cx="4067944" cy="454037"/>
          </a:xfrm>
          <a:prstGeom prst="rect">
            <a:avLst/>
          </a:prstGeom>
          <a:solidFill>
            <a:srgbClr val="115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70B314-7ED2-409A-820D-7AEDDF6E77CC}"/>
              </a:ext>
            </a:extLst>
          </p:cNvPr>
          <p:cNvSpPr txBox="1"/>
          <p:nvPr/>
        </p:nvSpPr>
        <p:spPr>
          <a:xfrm>
            <a:off x="0" y="39218"/>
            <a:ext cx="292419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48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IV   </a:t>
            </a:r>
            <a:r>
              <a:rPr lang="ko-KR" altLang="en-US" sz="2400" b="1" dirty="0">
                <a:gradFill>
                  <a:gsLst>
                    <a:gs pos="0">
                      <a:schemeClr val="bg1"/>
                    </a:gs>
                    <a:gs pos="48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현실적인 해결방안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321FDC2-6CED-48A2-8055-E463739E3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70" y="3841895"/>
            <a:ext cx="4689886" cy="22765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07726E7-A311-4913-857A-26BCDFD55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851699"/>
            <a:ext cx="3610744" cy="225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307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96A66-65EE-45DF-BD12-746386D7E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949" y="706836"/>
            <a:ext cx="4860032" cy="1152128"/>
          </a:xfrm>
        </p:spPr>
        <p:txBody>
          <a:bodyPr vert="horz" lIns="68580" tIns="34290" rIns="68580" bIns="34290" rtlCol="0" anchor="b">
            <a:normAutofit fontScale="90000"/>
          </a:bodyPr>
          <a:lstStyle/>
          <a:p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사회적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거리두기 캠페인</a:t>
            </a:r>
            <a:r>
              <a:rPr lang="en-US" altLang="ko-KR" sz="3600" b="1" dirty="0">
                <a:latin typeface="+mj-ea"/>
              </a:rPr>
              <a:t> </a:t>
            </a:r>
            <a:br>
              <a:rPr lang="en-US" altLang="ko-KR" sz="5400" b="1" dirty="0">
                <a:latin typeface="+mj-ea"/>
              </a:rPr>
            </a:br>
            <a:r>
              <a:rPr lang="ko-KR" altLang="en-US" sz="5300" b="1" dirty="0">
                <a:solidFill>
                  <a:srgbClr val="0070C0"/>
                </a:solidFill>
                <a:latin typeface="+mj-ea"/>
              </a:rPr>
              <a:t>증가추세</a:t>
            </a:r>
            <a:r>
              <a:rPr lang="en-US" altLang="ko-KR" sz="5300" dirty="0">
                <a:latin typeface="+mj-ea"/>
              </a:rPr>
              <a:t> </a:t>
            </a:r>
            <a:endParaRPr lang="en-US" sz="5300" dirty="0">
              <a:latin typeface="+mj-ea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24AF77D-AA80-4DDD-B587-68CBFD489B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9" r="-1" b="-1"/>
          <a:stretch/>
        </p:blipFill>
        <p:spPr>
          <a:xfrm>
            <a:off x="1187624" y="1786956"/>
            <a:ext cx="6696744" cy="43642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A127A1-EB6D-4728-A371-ACCA337963FD}"/>
              </a:ext>
            </a:extLst>
          </p:cNvPr>
          <p:cNvSpPr txBox="1"/>
          <p:nvPr/>
        </p:nvSpPr>
        <p:spPr>
          <a:xfrm>
            <a:off x="4283968" y="6361583"/>
            <a:ext cx="679994" cy="30777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1400" b="1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48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+mn-ea"/>
              </a:rPr>
              <a:t>22/24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9750B5D-1562-471D-82A9-83D4AD713822}"/>
              </a:ext>
            </a:extLst>
          </p:cNvPr>
          <p:cNvSpPr/>
          <p:nvPr/>
        </p:nvSpPr>
        <p:spPr>
          <a:xfrm>
            <a:off x="1" y="39218"/>
            <a:ext cx="3779912" cy="437454"/>
          </a:xfrm>
          <a:prstGeom prst="rect">
            <a:avLst/>
          </a:prstGeom>
          <a:solidFill>
            <a:srgbClr val="115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A62947-8C74-44A8-A337-C68E4E59E567}"/>
              </a:ext>
            </a:extLst>
          </p:cNvPr>
          <p:cNvSpPr txBox="1"/>
          <p:nvPr/>
        </p:nvSpPr>
        <p:spPr>
          <a:xfrm>
            <a:off x="0" y="39218"/>
            <a:ext cx="292419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48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IV   </a:t>
            </a:r>
            <a:r>
              <a:rPr lang="ko-KR" altLang="en-US" sz="2400" b="1" dirty="0">
                <a:gradFill>
                  <a:gsLst>
                    <a:gs pos="0">
                      <a:schemeClr val="bg1"/>
                    </a:gs>
                    <a:gs pos="48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현실적인 해결방안</a:t>
            </a:r>
          </a:p>
        </p:txBody>
      </p:sp>
    </p:spTree>
    <p:extLst>
      <p:ext uri="{BB962C8B-B14F-4D97-AF65-F5344CB8AC3E}">
        <p14:creationId xmlns:p14="http://schemas.microsoft.com/office/powerpoint/2010/main" val="3695687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907704" y="789100"/>
            <a:ext cx="5318703" cy="5859122"/>
            <a:chOff x="1907704" y="789100"/>
            <a:chExt cx="5318703" cy="5859122"/>
          </a:xfrm>
        </p:grpSpPr>
        <p:grpSp>
          <p:nvGrpSpPr>
            <p:cNvPr id="3" name="그룹 2"/>
            <p:cNvGrpSpPr/>
            <p:nvPr/>
          </p:nvGrpSpPr>
          <p:grpSpPr>
            <a:xfrm>
              <a:off x="1907704" y="789100"/>
              <a:ext cx="5318703" cy="4584115"/>
              <a:chOff x="1907704" y="789100"/>
              <a:chExt cx="5318703" cy="4584115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1907705" y="1988840"/>
                <a:ext cx="5318702" cy="504007"/>
                <a:chOff x="2493658" y="2658534"/>
                <a:chExt cx="4156684" cy="600983"/>
              </a:xfrm>
            </p:grpSpPr>
            <p:sp>
              <p:nvSpPr>
                <p:cNvPr id="33" name="직사각형 32"/>
                <p:cNvSpPr/>
                <p:nvPr/>
              </p:nvSpPr>
              <p:spPr>
                <a:xfrm>
                  <a:off x="2493658" y="2658534"/>
                  <a:ext cx="4156684" cy="600982"/>
                </a:xfrm>
                <a:prstGeom prst="rect">
                  <a:avLst/>
                </a:prstGeom>
                <a:solidFill>
                  <a:srgbClr val="1158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34" name="직사각형 33"/>
                <p:cNvSpPr/>
                <p:nvPr/>
              </p:nvSpPr>
              <p:spPr>
                <a:xfrm>
                  <a:off x="2493662" y="2658535"/>
                  <a:ext cx="469838" cy="600982"/>
                </a:xfrm>
                <a:prstGeom prst="rect">
                  <a:avLst/>
                </a:prstGeom>
                <a:solidFill>
                  <a:srgbClr val="1A8BA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6" name="TextBox 5"/>
              <p:cNvSpPr txBox="1"/>
              <p:nvPr/>
            </p:nvSpPr>
            <p:spPr>
              <a:xfrm>
                <a:off x="1961846" y="2031180"/>
                <a:ext cx="492912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2400" b="1" dirty="0">
                    <a:gradFill>
                      <a:gsLst>
                        <a:gs pos="0">
                          <a:schemeClr val="bg1"/>
                        </a:gs>
                        <a:gs pos="48000">
                          <a:schemeClr val="bg1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Ⅰ</a:t>
                </a:r>
                <a:endParaRPr lang="ko-KR" altLang="en-US" sz="2400" b="1" dirty="0">
                  <a:gradFill>
                    <a:gsLst>
                      <a:gs pos="0">
                        <a:schemeClr val="bg1"/>
                      </a:gs>
                      <a:gs pos="48000">
                        <a:schemeClr val="bg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2627785" y="2077346"/>
                <a:ext cx="4003019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b="1" dirty="0">
                    <a:gradFill>
                      <a:gsLst>
                        <a:gs pos="0">
                          <a:schemeClr val="bg1"/>
                        </a:gs>
                        <a:gs pos="48000">
                          <a:schemeClr val="bg1"/>
                        </a:gs>
                      </a:gsLst>
                      <a:lin ang="5400000" scaled="0"/>
                    </a:gradFill>
                    <a:latin typeface="+mn-ea"/>
                  </a:rPr>
                  <a:t>     온라인 강의 시행의 경제적 부담</a:t>
                </a:r>
              </a:p>
            </p:txBody>
          </p:sp>
          <p:grpSp>
            <p:nvGrpSpPr>
              <p:cNvPr id="8" name="그룹 7"/>
              <p:cNvGrpSpPr/>
              <p:nvPr/>
            </p:nvGrpSpPr>
            <p:grpSpPr>
              <a:xfrm>
                <a:off x="1907704" y="3429050"/>
                <a:ext cx="5318702" cy="504006"/>
                <a:chOff x="2493658" y="4259689"/>
                <a:chExt cx="4156684" cy="600982"/>
              </a:xfrm>
            </p:grpSpPr>
            <p:sp>
              <p:nvSpPr>
                <p:cNvPr id="31" name="직사각형 30"/>
                <p:cNvSpPr/>
                <p:nvPr/>
              </p:nvSpPr>
              <p:spPr>
                <a:xfrm>
                  <a:off x="2493658" y="4259689"/>
                  <a:ext cx="4156684" cy="600982"/>
                </a:xfrm>
                <a:prstGeom prst="rect">
                  <a:avLst/>
                </a:prstGeom>
                <a:solidFill>
                  <a:srgbClr val="1158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32" name="직사각형 31"/>
                <p:cNvSpPr/>
                <p:nvPr/>
              </p:nvSpPr>
              <p:spPr>
                <a:xfrm>
                  <a:off x="2493662" y="4259689"/>
                  <a:ext cx="469839" cy="600982"/>
                </a:xfrm>
                <a:prstGeom prst="rect">
                  <a:avLst/>
                </a:prstGeom>
                <a:solidFill>
                  <a:srgbClr val="1A8BA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9" name="TextBox 8"/>
              <p:cNvSpPr txBox="1"/>
              <p:nvPr/>
            </p:nvSpPr>
            <p:spPr>
              <a:xfrm>
                <a:off x="2002957" y="3471390"/>
                <a:ext cx="410690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2400" b="1" dirty="0">
                    <a:gradFill>
                      <a:gsLst>
                        <a:gs pos="0">
                          <a:schemeClr val="bg1"/>
                        </a:gs>
                        <a:gs pos="48000">
                          <a:schemeClr val="bg1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III</a:t>
                </a:r>
                <a:endParaRPr lang="ko-KR" altLang="en-US" sz="2400" b="1" dirty="0">
                  <a:gradFill>
                    <a:gsLst>
                      <a:gs pos="0">
                        <a:schemeClr val="bg1"/>
                      </a:gs>
                      <a:gs pos="48000">
                        <a:schemeClr val="bg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271394" y="3493039"/>
                <a:ext cx="4695516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b="1" dirty="0">
                    <a:gradFill>
                      <a:gsLst>
                        <a:gs pos="0">
                          <a:schemeClr val="bg1"/>
                        </a:gs>
                        <a:gs pos="48000">
                          <a:schemeClr val="bg1"/>
                        </a:gs>
                      </a:gsLst>
                      <a:lin ang="5400000" scaled="0"/>
                    </a:gradFill>
                    <a:latin typeface="+mn-ea"/>
                  </a:rPr>
                  <a:t>     실직자 지원금문제 및 지원금 분배 문제</a:t>
                </a:r>
              </a:p>
            </p:txBody>
          </p:sp>
          <p:grpSp>
            <p:nvGrpSpPr>
              <p:cNvPr id="11" name="그룹 10"/>
              <p:cNvGrpSpPr/>
              <p:nvPr/>
            </p:nvGrpSpPr>
            <p:grpSpPr>
              <a:xfrm>
                <a:off x="3433189" y="789100"/>
                <a:ext cx="2277626" cy="767692"/>
                <a:chOff x="3433189" y="1311740"/>
                <a:chExt cx="2277626" cy="767692"/>
              </a:xfrm>
            </p:grpSpPr>
            <p:sp>
              <p:nvSpPr>
                <p:cNvPr id="28" name="TextBox 27"/>
                <p:cNvSpPr txBox="1"/>
                <p:nvPr/>
              </p:nvSpPr>
              <p:spPr>
                <a:xfrm>
                  <a:off x="3941057" y="1340768"/>
                  <a:ext cx="1261884" cy="738664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>
                    <a:spcBef>
                      <a:spcPts val="300"/>
                    </a:spcBef>
                  </a:pPr>
                  <a:r>
                    <a:rPr kumimoji="1" lang="ko-KR" altLang="en-US" sz="4200" b="1" dirty="0">
                      <a:gradFill>
                        <a:gsLst>
                          <a:gs pos="18333">
                            <a:srgbClr val="203E4B"/>
                          </a:gs>
                          <a:gs pos="39000">
                            <a:srgbClr val="203E4B"/>
                          </a:gs>
                        </a:gsLst>
                        <a:lin ang="5400000" scaled="0"/>
                      </a:gradFill>
                      <a:latin typeface="+mn-ea"/>
                    </a:rPr>
                    <a:t>목차</a:t>
                  </a:r>
                </a:p>
              </p:txBody>
            </p:sp>
            <p:cxnSp>
              <p:nvCxnSpPr>
                <p:cNvPr id="29" name="직선 연결선 28"/>
                <p:cNvCxnSpPr/>
                <p:nvPr/>
              </p:nvCxnSpPr>
              <p:spPr>
                <a:xfrm rot="16200000">
                  <a:off x="4572002" y="940619"/>
                  <a:ext cx="0" cy="2277626"/>
                </a:xfrm>
                <a:prstGeom prst="line">
                  <a:avLst/>
                </a:prstGeom>
                <a:ln w="19050">
                  <a:solidFill>
                    <a:srgbClr val="203E4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연결선 29"/>
                <p:cNvCxnSpPr/>
                <p:nvPr/>
              </p:nvCxnSpPr>
              <p:spPr>
                <a:xfrm rot="16200000">
                  <a:off x="4572002" y="172927"/>
                  <a:ext cx="0" cy="2277626"/>
                </a:xfrm>
                <a:prstGeom prst="line">
                  <a:avLst/>
                </a:prstGeom>
                <a:ln w="19050">
                  <a:solidFill>
                    <a:srgbClr val="203E4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/>
              <p:cNvGrpSpPr/>
              <p:nvPr/>
            </p:nvGrpSpPr>
            <p:grpSpPr>
              <a:xfrm>
                <a:off x="1907705" y="4130130"/>
                <a:ext cx="5318702" cy="504006"/>
                <a:chOff x="2493658" y="2658535"/>
                <a:chExt cx="4156684" cy="600982"/>
              </a:xfrm>
            </p:grpSpPr>
            <p:sp>
              <p:nvSpPr>
                <p:cNvPr id="26" name="직사각형 25"/>
                <p:cNvSpPr/>
                <p:nvPr/>
              </p:nvSpPr>
              <p:spPr>
                <a:xfrm>
                  <a:off x="2493658" y="2658535"/>
                  <a:ext cx="4156684" cy="600982"/>
                </a:xfrm>
                <a:prstGeom prst="rect">
                  <a:avLst/>
                </a:prstGeom>
                <a:solidFill>
                  <a:srgbClr val="1158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2493662" y="2658535"/>
                  <a:ext cx="469838" cy="600982"/>
                </a:xfrm>
                <a:prstGeom prst="rect">
                  <a:avLst/>
                </a:prstGeom>
                <a:solidFill>
                  <a:srgbClr val="1A8BA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3" name="TextBox 12"/>
              <p:cNvSpPr txBox="1"/>
              <p:nvPr/>
            </p:nvSpPr>
            <p:spPr>
              <a:xfrm>
                <a:off x="1980516" y="4172470"/>
                <a:ext cx="455573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2400" b="1" dirty="0">
                    <a:gradFill>
                      <a:gsLst>
                        <a:gs pos="0">
                          <a:schemeClr val="bg1"/>
                        </a:gs>
                        <a:gs pos="48000">
                          <a:schemeClr val="bg1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IV</a:t>
                </a:r>
                <a:endParaRPr lang="ko-KR" altLang="en-US" sz="2400" b="1" dirty="0">
                  <a:gradFill>
                    <a:gsLst>
                      <a:gs pos="0">
                        <a:schemeClr val="bg1"/>
                      </a:gs>
                      <a:gs pos="48000">
                        <a:schemeClr val="bg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627785" y="4218636"/>
                <a:ext cx="3421129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b="1" dirty="0">
                    <a:gradFill>
                      <a:gsLst>
                        <a:gs pos="0">
                          <a:schemeClr val="bg1"/>
                        </a:gs>
                        <a:gs pos="48000">
                          <a:schemeClr val="bg1"/>
                        </a:gs>
                      </a:gsLst>
                      <a:lin ang="5400000" scaled="0"/>
                    </a:gradFill>
                    <a:latin typeface="+mn-ea"/>
                  </a:rPr>
                  <a:t>              현실적인 해결방안  </a:t>
                </a:r>
              </a:p>
            </p:txBody>
          </p:sp>
          <p:grpSp>
            <p:nvGrpSpPr>
              <p:cNvPr id="35" name="그룹 34"/>
              <p:cNvGrpSpPr/>
              <p:nvPr/>
            </p:nvGrpSpPr>
            <p:grpSpPr>
              <a:xfrm>
                <a:off x="1907704" y="2708920"/>
                <a:ext cx="5318702" cy="504006"/>
                <a:chOff x="2493658" y="4259689"/>
                <a:chExt cx="4156684" cy="600982"/>
              </a:xfrm>
            </p:grpSpPr>
            <p:sp>
              <p:nvSpPr>
                <p:cNvPr id="36" name="직사각형 35"/>
                <p:cNvSpPr/>
                <p:nvPr/>
              </p:nvSpPr>
              <p:spPr>
                <a:xfrm>
                  <a:off x="2493658" y="4259689"/>
                  <a:ext cx="4156684" cy="600982"/>
                </a:xfrm>
                <a:prstGeom prst="rect">
                  <a:avLst/>
                </a:prstGeom>
                <a:solidFill>
                  <a:srgbClr val="1158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37" name="직사각형 36"/>
                <p:cNvSpPr/>
                <p:nvPr/>
              </p:nvSpPr>
              <p:spPr>
                <a:xfrm>
                  <a:off x="2493662" y="4259689"/>
                  <a:ext cx="469839" cy="600982"/>
                </a:xfrm>
                <a:prstGeom prst="rect">
                  <a:avLst/>
                </a:prstGeom>
                <a:solidFill>
                  <a:srgbClr val="1A8BA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38" name="TextBox 37"/>
              <p:cNvSpPr txBox="1"/>
              <p:nvPr/>
            </p:nvSpPr>
            <p:spPr>
              <a:xfrm>
                <a:off x="2040627" y="2751260"/>
                <a:ext cx="335349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2400" b="1" dirty="0">
                    <a:gradFill>
                      <a:gsLst>
                        <a:gs pos="0">
                          <a:schemeClr val="bg1"/>
                        </a:gs>
                        <a:gs pos="48000">
                          <a:schemeClr val="bg1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II</a:t>
                </a:r>
                <a:endParaRPr lang="ko-KR" altLang="en-US" sz="2400" b="1" dirty="0">
                  <a:gradFill>
                    <a:gsLst>
                      <a:gs pos="0">
                        <a:schemeClr val="bg1"/>
                      </a:gs>
                      <a:gs pos="48000">
                        <a:schemeClr val="bg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2627784" y="2797426"/>
                <a:ext cx="3555782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b="1" dirty="0">
                    <a:gradFill>
                      <a:gsLst>
                        <a:gs pos="0">
                          <a:schemeClr val="bg1"/>
                        </a:gs>
                        <a:gs pos="48000">
                          <a:schemeClr val="bg1"/>
                        </a:gs>
                      </a:gsLst>
                      <a:lin ang="5400000" scaled="0"/>
                    </a:gradFill>
                    <a:latin typeface="+mn-ea"/>
                  </a:rPr>
                  <a:t>          상권 무너짐에 따른 결과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2115935" y="4911550"/>
                <a:ext cx="184731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endParaRPr lang="ko-KR" altLang="en-US" sz="2400" b="1" dirty="0">
                  <a:gradFill>
                    <a:gsLst>
                      <a:gs pos="0">
                        <a:schemeClr val="bg1"/>
                      </a:gs>
                      <a:gs pos="48000">
                        <a:schemeClr val="bg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2627784" y="4957716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endParaRPr lang="ko-KR" altLang="en-US" b="1" dirty="0">
                  <a:gradFill>
                    <a:gsLst>
                      <a:gs pos="0">
                        <a:schemeClr val="bg1"/>
                      </a:gs>
                      <a:gs pos="48000">
                        <a:schemeClr val="bg1"/>
                      </a:gs>
                    </a:gsLst>
                    <a:lin ang="5400000" scaled="0"/>
                  </a:gradFill>
                  <a:latin typeface="+mn-ea"/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4279155" y="6340445"/>
              <a:ext cx="575799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b="1" dirty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48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+mn-ea"/>
                </a:rPr>
                <a:t>2/24</a:t>
              </a:r>
              <a:endParaRPr lang="ko-KR" altLang="en-US" sz="1400" b="1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48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+mn-ea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440C26-B3AA-4D54-8F8F-D2A9D5C3087C}"/>
              </a:ext>
            </a:extLst>
          </p:cNvPr>
          <p:cNvSpPr/>
          <p:nvPr/>
        </p:nvSpPr>
        <p:spPr>
          <a:xfrm>
            <a:off x="1907704" y="4940521"/>
            <a:ext cx="5318702" cy="504006"/>
          </a:xfrm>
          <a:prstGeom prst="rect">
            <a:avLst/>
          </a:prstGeom>
          <a:solidFill>
            <a:srgbClr val="115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Q&amp;A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AF088FA-A7A8-4106-A2FB-3FDFFB0D6885}"/>
              </a:ext>
            </a:extLst>
          </p:cNvPr>
          <p:cNvSpPr/>
          <p:nvPr/>
        </p:nvSpPr>
        <p:spPr>
          <a:xfrm>
            <a:off x="1907704" y="4940521"/>
            <a:ext cx="601184" cy="504006"/>
          </a:xfrm>
          <a:prstGeom prst="rect">
            <a:avLst/>
          </a:prstGeom>
          <a:solidFill>
            <a:srgbClr val="1A8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D2B8B80-1F37-4748-80E3-AA76F4B3534B}"/>
              </a:ext>
            </a:extLst>
          </p:cNvPr>
          <p:cNvSpPr txBox="1"/>
          <p:nvPr/>
        </p:nvSpPr>
        <p:spPr>
          <a:xfrm>
            <a:off x="2036855" y="4982862"/>
            <a:ext cx="38023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b="1" dirty="0">
                <a:gradFill>
                  <a:gsLst>
                    <a:gs pos="0">
                      <a:schemeClr val="bg1"/>
                    </a:gs>
                    <a:gs pos="48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48000">
                    <a:schemeClr val="bg1"/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4880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29729" y="160703"/>
            <a:ext cx="8520062" cy="5965627"/>
            <a:chOff x="29729" y="160703"/>
            <a:chExt cx="8520062" cy="5965627"/>
          </a:xfrm>
        </p:grpSpPr>
        <p:grpSp>
          <p:nvGrpSpPr>
            <p:cNvPr id="2" name="그룹 1"/>
            <p:cNvGrpSpPr/>
            <p:nvPr/>
          </p:nvGrpSpPr>
          <p:grpSpPr>
            <a:xfrm>
              <a:off x="539551" y="976139"/>
              <a:ext cx="8010240" cy="1444749"/>
              <a:chOff x="539551" y="1365151"/>
              <a:chExt cx="8010240" cy="1444749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1637023" y="1479451"/>
                <a:ext cx="6912768" cy="133044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1A8B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pc="-100" dirty="0">
                  <a:latin typeface="+mn-ea"/>
                </a:endParaRPr>
              </a:p>
            </p:txBody>
          </p:sp>
          <p:sp>
            <p:nvSpPr>
              <p:cNvPr id="4" name="이등변 삼각형 3"/>
              <p:cNvSpPr/>
              <p:nvPr/>
            </p:nvSpPr>
            <p:spPr>
              <a:xfrm rot="5400000">
                <a:off x="1939947" y="2242268"/>
                <a:ext cx="244732" cy="885283"/>
              </a:xfrm>
              <a:prstGeom prst="triangle">
                <a:avLst>
                  <a:gd name="adj" fmla="val 50000"/>
                </a:avLst>
              </a:prstGeom>
              <a:solidFill>
                <a:srgbClr val="0D4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pc="-100" dirty="0">
                  <a:latin typeface="+mn-ea"/>
                </a:endParaRPr>
              </a:p>
            </p:txBody>
          </p:sp>
          <p:sp>
            <p:nvSpPr>
              <p:cNvPr id="5" name="모서리가 둥근 직사각형 4"/>
              <p:cNvSpPr/>
              <p:nvPr/>
            </p:nvSpPr>
            <p:spPr>
              <a:xfrm>
                <a:off x="539551" y="1365151"/>
                <a:ext cx="1965403" cy="1322765"/>
              </a:xfrm>
              <a:prstGeom prst="roundRect">
                <a:avLst>
                  <a:gd name="adj" fmla="val 0"/>
                </a:avLst>
              </a:prstGeom>
              <a:solidFill>
                <a:srgbClr val="1A8B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pc="-100" dirty="0">
                  <a:latin typeface="+mn-ea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637022" y="2882398"/>
              <a:ext cx="6912768" cy="133044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AA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pc="-100" dirty="0">
                <a:latin typeface="+mn-ea"/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 rot="5400000">
              <a:off x="1939947" y="3656080"/>
              <a:ext cx="244732" cy="885283"/>
            </a:xfrm>
            <a:prstGeom prst="triangle">
              <a:avLst>
                <a:gd name="adj" fmla="val 50000"/>
              </a:avLst>
            </a:prstGeom>
            <a:solidFill>
              <a:srgbClr val="0058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pc="-100" dirty="0">
                <a:latin typeface="+mn-ea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539552" y="2767617"/>
              <a:ext cx="1965403" cy="1322765"/>
            </a:xfrm>
            <a:prstGeom prst="roundRect">
              <a:avLst>
                <a:gd name="adj" fmla="val 0"/>
              </a:avLst>
            </a:prstGeom>
            <a:solidFill>
              <a:srgbClr val="00AA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pc="-100" dirty="0">
                <a:latin typeface="+mn-ea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637022" y="4615777"/>
              <a:ext cx="6912768" cy="133044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65C2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pc="-100" dirty="0">
                <a:latin typeface="+mn-ea"/>
              </a:endParaRPr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1939948" y="5384273"/>
              <a:ext cx="244730" cy="885283"/>
            </a:xfrm>
            <a:prstGeom prst="triangle">
              <a:avLst>
                <a:gd name="adj" fmla="val 50000"/>
              </a:avLst>
            </a:prstGeom>
            <a:solidFill>
              <a:srgbClr val="1B45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pc="-100" dirty="0">
                <a:latin typeface="+mn-ea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39551" y="4501477"/>
              <a:ext cx="1965403" cy="1322765"/>
            </a:xfrm>
            <a:prstGeom prst="roundRect">
              <a:avLst>
                <a:gd name="adj" fmla="val 0"/>
              </a:avLst>
            </a:prstGeom>
            <a:solidFill>
              <a:srgbClr val="3D9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endParaRPr lang="ko-KR" altLang="en-US" sz="1400" b="1" spc="-100" dirty="0">
                <a:gradFill>
                  <a:gsLst>
                    <a:gs pos="0">
                      <a:prstClr val="white"/>
                    </a:gs>
                    <a:gs pos="50000">
                      <a:prstClr val="white"/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56360" y="3680932"/>
              <a:ext cx="278130" cy="369332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endParaRPr lang="ko-KR" altLang="en-US" b="1" spc="-10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81317" y="5331236"/>
              <a:ext cx="1056701" cy="369332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ko-KR" altLang="en-US" b="1" spc="-100" dirty="0">
                  <a:gradFill>
                    <a:gsLst>
                      <a:gs pos="0">
                        <a:schemeClr val="bg1"/>
                      </a:gs>
                      <a:gs pos="50000">
                        <a:schemeClr val="bg1"/>
                      </a:gs>
                    </a:gsLst>
                    <a:lin ang="5400000" scaled="0"/>
                  </a:gradFill>
                  <a:latin typeface="+mn-ea"/>
                </a:rPr>
                <a:t>작품활동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27784" y="1623021"/>
              <a:ext cx="5392823" cy="630942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marL="136525" indent="-136525">
                <a:spcBef>
                  <a:spcPts val="600"/>
                </a:spcBef>
                <a:buClr>
                  <a:srgbClr val="1A8BAA"/>
                </a:buClr>
                <a:buFont typeface="Wingdings"/>
                <a:buChar char="§"/>
                <a:tabLst>
                  <a:tab pos="182563" algn="l"/>
                </a:tabLst>
                <a:defRPr/>
              </a:pPr>
              <a:r>
                <a:rPr lang="ko-KR" altLang="en-US" sz="1500" b="1" spc="-100" dirty="0">
                  <a:gradFill>
                    <a:gsLst>
                      <a:gs pos="7920">
                        <a:prstClr val="black">
                          <a:lumMod val="85000"/>
                          <a:lumOff val="15000"/>
                        </a:prstClr>
                      </a:gs>
                      <a:gs pos="33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온라인 수업에 꼭 필요한 웹 캠</a:t>
              </a:r>
              <a:r>
                <a:rPr lang="en-US" altLang="ko-KR" sz="1500" b="1" spc="-100" dirty="0">
                  <a:gradFill>
                    <a:gsLst>
                      <a:gs pos="7920">
                        <a:prstClr val="black">
                          <a:lumMod val="85000"/>
                          <a:lumOff val="15000"/>
                        </a:prstClr>
                      </a:gs>
                      <a:gs pos="33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,</a:t>
              </a:r>
              <a:r>
                <a:rPr lang="ko-KR" altLang="en-US" sz="1500" b="1" spc="-100" dirty="0">
                  <a:gradFill>
                    <a:gsLst>
                      <a:gs pos="7920">
                        <a:prstClr val="black">
                          <a:lumMod val="85000"/>
                          <a:lumOff val="15000"/>
                        </a:prstClr>
                      </a:gs>
                      <a:gs pos="33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 카메라가 달린 노트북 장비 비용</a:t>
              </a:r>
            </a:p>
            <a:p>
              <a:pPr marL="136525" indent="-136525">
                <a:spcBef>
                  <a:spcPts val="600"/>
                </a:spcBef>
                <a:buClr>
                  <a:srgbClr val="1A8BAA"/>
                </a:buClr>
                <a:buFont typeface="Wingdings"/>
                <a:buChar char="§"/>
                <a:tabLst>
                  <a:tab pos="182563" algn="l"/>
                </a:tabLst>
                <a:defRPr/>
              </a:pPr>
              <a:r>
                <a:rPr lang="ko-KR" altLang="en-US" sz="1500" b="1" spc="-100" dirty="0">
                  <a:gradFill>
                    <a:gsLst>
                      <a:gs pos="7920">
                        <a:prstClr val="black">
                          <a:lumMod val="85000"/>
                          <a:lumOff val="15000"/>
                        </a:prstClr>
                      </a:gs>
                      <a:gs pos="33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노트북 대신 스마트폰기기 사용 강의의 한계점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27784" y="3459462"/>
              <a:ext cx="4294765" cy="630942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marL="136525" indent="-136525">
                <a:spcBef>
                  <a:spcPts val="600"/>
                </a:spcBef>
                <a:buClr>
                  <a:srgbClr val="00AA86"/>
                </a:buClr>
                <a:buFont typeface="Wingdings"/>
                <a:buChar char="§"/>
                <a:tabLst>
                  <a:tab pos="182563" algn="l"/>
                </a:tabLst>
                <a:defRPr/>
              </a:pPr>
              <a:r>
                <a:rPr lang="ko-KR" altLang="en-US" sz="1500" b="1" spc="-100" dirty="0" err="1">
                  <a:gradFill>
                    <a:gsLst>
                      <a:gs pos="7920">
                        <a:prstClr val="black">
                          <a:lumMod val="85000"/>
                          <a:lumOff val="15000"/>
                        </a:prstClr>
                      </a:gs>
                      <a:gs pos="33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비대면</a:t>
              </a:r>
              <a:r>
                <a:rPr lang="ko-KR" altLang="en-US" sz="1500" b="1" spc="-100" dirty="0">
                  <a:gradFill>
                    <a:gsLst>
                      <a:gs pos="7920">
                        <a:prstClr val="black">
                          <a:lumMod val="85000"/>
                          <a:lumOff val="15000"/>
                        </a:prstClr>
                      </a:gs>
                      <a:gs pos="33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 수업 온라인</a:t>
              </a:r>
              <a:r>
                <a:rPr lang="en-US" altLang="ko-KR" sz="1500" b="1" spc="-100" dirty="0">
                  <a:gradFill>
                    <a:gsLst>
                      <a:gs pos="7920">
                        <a:prstClr val="black">
                          <a:lumMod val="85000"/>
                          <a:lumOff val="15000"/>
                        </a:prstClr>
                      </a:gs>
                      <a:gs pos="33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,</a:t>
              </a:r>
              <a:r>
                <a:rPr lang="ko-KR" altLang="en-US" sz="1500" b="1" spc="-100" dirty="0">
                  <a:gradFill>
                    <a:gsLst>
                      <a:gs pos="7920">
                        <a:prstClr val="black">
                          <a:lumMod val="85000"/>
                          <a:lumOff val="15000"/>
                        </a:prstClr>
                      </a:gs>
                      <a:gs pos="33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 전화통화 수업 비싼 등록금  </a:t>
              </a:r>
            </a:p>
            <a:p>
              <a:pPr marL="136525" indent="-136525">
                <a:spcBef>
                  <a:spcPts val="600"/>
                </a:spcBef>
                <a:buClr>
                  <a:srgbClr val="00AA86"/>
                </a:buClr>
                <a:buFont typeface="Wingdings"/>
                <a:buChar char="§"/>
                <a:tabLst>
                  <a:tab pos="182563" algn="l"/>
                </a:tabLst>
                <a:defRPr/>
              </a:pPr>
              <a:r>
                <a:rPr lang="ko-KR" altLang="en-US" sz="1500" b="1" spc="-100" dirty="0">
                  <a:gradFill>
                    <a:gsLst>
                      <a:gs pos="7920">
                        <a:prstClr val="black">
                          <a:lumMod val="85000"/>
                          <a:lumOff val="15000"/>
                        </a:prstClr>
                      </a:gs>
                      <a:gs pos="33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예체능계 학생들의 홀로 과제만 제출 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627784" y="5173980"/>
              <a:ext cx="3292956" cy="629848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marL="136525" indent="-136525">
                <a:spcBef>
                  <a:spcPts val="600"/>
                </a:spcBef>
                <a:buClr>
                  <a:srgbClr val="65C267"/>
                </a:buClr>
                <a:buFont typeface="Wingdings"/>
                <a:buChar char="§"/>
                <a:tabLst>
                  <a:tab pos="182563" algn="l"/>
                </a:tabLst>
                <a:defRPr/>
              </a:pPr>
              <a:r>
                <a:rPr lang="ko-KR" altLang="en-US" sz="1500" b="1" spc="-100" dirty="0">
                  <a:gradFill>
                    <a:gsLst>
                      <a:gs pos="7920">
                        <a:prstClr val="black">
                          <a:lumMod val="85000"/>
                          <a:lumOff val="15000"/>
                        </a:prstClr>
                      </a:gs>
                      <a:gs pos="33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자막이 없어 진도를 제때 맞추기 힘듦</a:t>
              </a:r>
            </a:p>
            <a:p>
              <a:pPr marL="136525" indent="-136525">
                <a:spcBef>
                  <a:spcPts val="600"/>
                </a:spcBef>
                <a:buClr>
                  <a:srgbClr val="65C267"/>
                </a:buClr>
                <a:buFont typeface="Wingdings"/>
                <a:buChar char="§"/>
                <a:tabLst>
                  <a:tab pos="182563" algn="l"/>
                </a:tabLst>
                <a:defRPr/>
              </a:pPr>
              <a:r>
                <a:rPr lang="ko-KR" altLang="en-US" sz="1500" b="1" spc="-100" dirty="0">
                  <a:gradFill>
                    <a:gsLst>
                      <a:gs pos="7920">
                        <a:prstClr val="black">
                          <a:lumMod val="85000"/>
                          <a:lumOff val="15000"/>
                        </a:prstClr>
                      </a:gs>
                      <a:gs pos="33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학교의 지원 및 도움을 받지 못함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730089" y="1228711"/>
              <a:ext cx="3800251" cy="369332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lvl="0">
                <a:defRPr/>
              </a:pPr>
              <a:r>
                <a:rPr lang="ko-KR" altLang="en-US" b="1" spc="-100" dirty="0">
                  <a:gradFill>
                    <a:gsLst>
                      <a:gs pos="86670">
                        <a:srgbClr val="1A8BAA"/>
                      </a:gs>
                      <a:gs pos="55000">
                        <a:srgbClr val="1A8BAA"/>
                      </a:gs>
                    </a:gsLst>
                    <a:lin ang="5400000" scaled="0"/>
                  </a:gradFill>
                  <a:latin typeface="+mn-ea"/>
                </a:rPr>
                <a:t>저소득층 및 다자녀 가정 경제적 부담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730089" y="3063906"/>
              <a:ext cx="4295551" cy="369332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lvl="0">
                <a:defRPr/>
              </a:pPr>
              <a:r>
                <a:rPr lang="ko-KR" altLang="en-US" b="1" spc="-100" dirty="0">
                  <a:gradFill>
                    <a:gsLst>
                      <a:gs pos="97920">
                        <a:srgbClr val="00AA86"/>
                      </a:gs>
                      <a:gs pos="86670">
                        <a:srgbClr val="00AA86"/>
                      </a:gs>
                    </a:gsLst>
                    <a:lin ang="5400000" scaled="0"/>
                  </a:gradFill>
                  <a:latin typeface="+mn-ea"/>
                </a:rPr>
                <a:t>예체능 전공생 실기 및 실습 전공생의 피해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730089" y="4792980"/>
              <a:ext cx="3228751" cy="368317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lvl="0">
                <a:defRPr/>
              </a:pPr>
              <a:r>
                <a:rPr lang="ko-KR" altLang="en-US" b="1" spc="-100" dirty="0">
                  <a:gradFill>
                    <a:gsLst>
                      <a:gs pos="6670">
                        <a:srgbClr val="3E9C40"/>
                      </a:gs>
                      <a:gs pos="100000">
                        <a:srgbClr val="3E9C40"/>
                      </a:gs>
                    </a:gsLst>
                    <a:lin ang="5400000" scaled="0"/>
                  </a:gradFill>
                  <a:latin typeface="+mn-ea"/>
                </a:rPr>
                <a:t>소외되는 장애인 학생들의 피해</a:t>
              </a:r>
            </a:p>
          </p:txBody>
        </p:sp>
        <p:pic>
          <p:nvPicPr>
            <p:cNvPr id="23" name="그림 22" descr="아티스트"/>
            <p:cNvPicPr>
              <a:picLocks noChangeAspect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51520" y="4491118"/>
              <a:ext cx="2376264" cy="1635212"/>
            </a:xfrm>
            <a:prstGeom prst="rect">
              <a:avLst/>
            </a:prstGeom>
          </p:spPr>
        </p:pic>
        <p:pic>
          <p:nvPicPr>
            <p:cNvPr id="44" name="그림 43" descr="서적"/>
            <p:cNvPicPr>
              <a:picLocks noChangeAspect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15515" y="980728"/>
              <a:ext cx="2376264" cy="1584176"/>
            </a:xfrm>
            <a:prstGeom prst="rect">
              <a:avLst/>
            </a:prstGeom>
          </p:spPr>
        </p:pic>
        <p:sp>
          <p:nvSpPr>
            <p:cNvPr id="45" name="직사각형 44"/>
            <p:cNvSpPr/>
            <p:nvPr/>
          </p:nvSpPr>
          <p:spPr>
            <a:xfrm>
              <a:off x="29729" y="160703"/>
              <a:ext cx="3822191" cy="349798"/>
            </a:xfrm>
            <a:prstGeom prst="rect">
              <a:avLst/>
            </a:prstGeom>
            <a:solidFill>
              <a:srgbClr val="1158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 dirty="0">
                <a:latin typeface="나눔바른고딕"/>
                <a:ea typeface="나눔바른고딕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9733" y="160703"/>
              <a:ext cx="419287" cy="349798"/>
            </a:xfrm>
            <a:prstGeom prst="rect">
              <a:avLst/>
            </a:prstGeom>
            <a:solidFill>
              <a:srgbClr val="1A8B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 dirty="0">
                <a:latin typeface="나눔바른고딕"/>
                <a:ea typeface="나눔바른고딕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67544" y="182880"/>
              <a:ext cx="3051632" cy="32004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>
                <a:defRPr/>
              </a:pPr>
              <a:r>
                <a:rPr lang="ko-KR" altLang="en-US" sz="1500" b="1" dirty="0">
                  <a:gradFill>
                    <a:gsLst>
                      <a:gs pos="0">
                        <a:schemeClr val="bg1"/>
                      </a:gs>
                      <a:gs pos="48000">
                        <a:schemeClr val="bg1"/>
                      </a:gs>
                    </a:gsLst>
                    <a:lin ang="5400000" scaled="0"/>
                  </a:gradFill>
                  <a:latin typeface="+mn-ea"/>
                </a:rPr>
                <a:t>온라인 강의 시행의 경제적 부담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24889" y="175677"/>
              <a:ext cx="235962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>
                  <a:gradFill>
                    <a:gsLst>
                      <a:gs pos="0">
                        <a:schemeClr val="bg1"/>
                      </a:gs>
                      <a:gs pos="48000">
                        <a:schemeClr val="bg1"/>
                      </a:gs>
                    </a:gsLst>
                    <a:lin ang="5400000" scaled="0"/>
                  </a:gradFill>
                  <a:latin typeface="나눔바른고딕"/>
                  <a:ea typeface="나눔바른고딕"/>
                </a:rPr>
                <a:t>I</a:t>
              </a:r>
              <a:endParaRPr lang="ko-KR" altLang="en-US" sz="1600" b="1" dirty="0">
                <a:gradFill>
                  <a:gsLst>
                    <a:gs pos="0">
                      <a:schemeClr val="bg1"/>
                    </a:gs>
                    <a:gs pos="48000">
                      <a:schemeClr val="bg1"/>
                    </a:gs>
                  </a:gsLst>
                  <a:lin ang="5400000" scaled="0"/>
                </a:gradFill>
                <a:latin typeface="나눔바른고딕"/>
                <a:ea typeface="나눔바른고딕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337310" y="1888761"/>
            <a:ext cx="278130" cy="369332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ko-KR" altLang="en-US" b="1" spc="-100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</a:gsLst>
                <a:lin ang="5400000" scaled="0"/>
              </a:gradFill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302065" y="6381176"/>
            <a:ext cx="575799" cy="30777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1400" b="1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48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+mn-ea"/>
              </a:rPr>
              <a:t>4/24</a:t>
            </a:r>
          </a:p>
        </p:txBody>
      </p:sp>
      <p:pic>
        <p:nvPicPr>
          <p:cNvPr id="30" name="그림 73" descr="극장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182146" y="2998732"/>
            <a:ext cx="680209" cy="680209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51519" y="2780928"/>
            <a:ext cx="2376264" cy="1552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그룹 93"/>
          <p:cNvGrpSpPr/>
          <p:nvPr/>
        </p:nvGrpSpPr>
        <p:grpSpPr>
          <a:xfrm>
            <a:off x="-388489" y="715770"/>
            <a:ext cx="9122975" cy="5385792"/>
            <a:chOff x="-396552" y="736385"/>
            <a:chExt cx="9122975" cy="5385792"/>
          </a:xfrm>
        </p:grpSpPr>
        <p:pic>
          <p:nvPicPr>
            <p:cNvPr id="101" name="그림 100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528930" y="1704259"/>
              <a:ext cx="2432946" cy="646956"/>
            </a:xfrm>
            <a:prstGeom prst="rect">
              <a:avLst/>
            </a:prstGeom>
          </p:spPr>
        </p:pic>
        <p:sp>
          <p:nvSpPr>
            <p:cNvPr id="29" name="모서리가 둥근 직사각형 28"/>
            <p:cNvSpPr/>
            <p:nvPr/>
          </p:nvSpPr>
          <p:spPr>
            <a:xfrm>
              <a:off x="417577" y="3429000"/>
              <a:ext cx="8308846" cy="2693177"/>
            </a:xfrm>
            <a:prstGeom prst="roundRect">
              <a:avLst>
                <a:gd name="adj" fmla="val 1830"/>
              </a:avLst>
            </a:prstGeom>
            <a:solidFill>
              <a:schemeClr val="bg1"/>
            </a:solidFill>
            <a:ln w="12700">
              <a:solidFill>
                <a:srgbClr val="00AA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pc="-1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417577" y="2071469"/>
              <a:ext cx="8308845" cy="997491"/>
            </a:xfrm>
            <a:prstGeom prst="roundRect">
              <a:avLst>
                <a:gd name="adj" fmla="val 4831"/>
              </a:avLst>
            </a:prstGeom>
            <a:solidFill>
              <a:schemeClr val="bg1"/>
            </a:solidFill>
            <a:ln w="12700">
              <a:solidFill>
                <a:srgbClr val="1A8B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pc="-1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417577" y="774708"/>
              <a:ext cx="8308845" cy="883578"/>
            </a:xfrm>
            <a:prstGeom prst="roundRect">
              <a:avLst>
                <a:gd name="adj" fmla="val 7023"/>
              </a:avLst>
            </a:prstGeom>
            <a:solidFill>
              <a:schemeClr val="bg1"/>
            </a:solidFill>
            <a:ln w="12700">
              <a:solidFill>
                <a:srgbClr val="3E9C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pc="-1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611560" y="4797152"/>
              <a:ext cx="7920880" cy="1275624"/>
            </a:xfrm>
            <a:prstGeom prst="roundRect">
              <a:avLst>
                <a:gd name="adj" fmla="val 2395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/>
            <a:lstStyle/>
            <a:p>
              <a:pPr algn="ctr">
                <a:spcBef>
                  <a:spcPts val="0"/>
                </a:spcBef>
                <a:defRPr/>
              </a:pPr>
              <a:endParaRPr lang="ko-KR" altLang="en-US" sz="1600" spc="-100" dirty="0">
                <a:solidFill>
                  <a:schemeClr val="dk1"/>
                </a:solidFill>
                <a:latin typeface="+mn-ea"/>
              </a:endParaRPr>
            </a:p>
            <a:p>
              <a:pPr algn="ctr">
                <a:spcBef>
                  <a:spcPts val="0"/>
                </a:spcBef>
                <a:defRPr/>
              </a:pPr>
              <a:endParaRPr lang="ko-KR" altLang="en-US" sz="1600" spc="-100" dirty="0">
                <a:solidFill>
                  <a:schemeClr val="dk1"/>
                </a:solidFill>
                <a:latin typeface="+mn-ea"/>
              </a:endParaRPr>
            </a:p>
            <a:p>
              <a:pPr algn="ctr">
                <a:spcBef>
                  <a:spcPts val="0"/>
                </a:spcBef>
                <a:defRPr/>
              </a:pPr>
              <a:endParaRPr lang="ko-KR" altLang="en-US" sz="1600" spc="-100" dirty="0">
                <a:solidFill>
                  <a:schemeClr val="dk1"/>
                </a:solidFill>
                <a:latin typeface="+mn-ea"/>
              </a:endParaRPr>
            </a:p>
            <a:p>
              <a:pPr algn="ctr">
                <a:spcBef>
                  <a:spcPts val="0"/>
                </a:spcBef>
                <a:defRPr/>
              </a:pPr>
              <a:r>
                <a:rPr lang="ko-KR" altLang="en-US" sz="1600" spc="-100" dirty="0">
                  <a:solidFill>
                    <a:schemeClr val="dk1"/>
                  </a:solidFill>
                  <a:latin typeface="+mn-ea"/>
                </a:rPr>
                <a:t> </a:t>
              </a:r>
            </a:p>
          </p:txBody>
        </p:sp>
        <p:grpSp>
          <p:nvGrpSpPr>
            <p:cNvPr id="40" name="그룹 39"/>
            <p:cNvGrpSpPr/>
            <p:nvPr/>
          </p:nvGrpSpPr>
          <p:grpSpPr>
            <a:xfrm>
              <a:off x="647584" y="4941168"/>
              <a:ext cx="180000" cy="828073"/>
              <a:chOff x="851521" y="3957521"/>
              <a:chExt cx="180000" cy="828073"/>
            </a:xfrm>
          </p:grpSpPr>
          <p:sp>
            <p:nvSpPr>
              <p:cNvPr id="56" name="타원 55"/>
              <p:cNvSpPr/>
              <p:nvPr/>
            </p:nvSpPr>
            <p:spPr>
              <a:xfrm>
                <a:off x="851521" y="3957521"/>
                <a:ext cx="180000" cy="180000"/>
              </a:xfrm>
              <a:prstGeom prst="ellipse">
                <a:avLst/>
              </a:prstGeom>
              <a:solidFill>
                <a:srgbClr val="1A8B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100" b="1" spc="-100" dirty="0">
                    <a:gradFill>
                      <a:gsLst>
                        <a:gs pos="0">
                          <a:prstClr val="white"/>
                        </a:gs>
                        <a:gs pos="50000">
                          <a:prstClr val="white"/>
                        </a:gs>
                      </a:gsLst>
                      <a:lin ang="5400000" scaled="0"/>
                    </a:gradFill>
                    <a:latin typeface="+mn-ea"/>
                  </a:rPr>
                  <a:t>1</a:t>
                </a:r>
                <a:endParaRPr lang="ko-KR" altLang="en-US" sz="1100" b="1" spc="-100" dirty="0">
                  <a:gradFill>
                    <a:gsLst>
                      <a:gs pos="0">
                        <a:prstClr val="white"/>
                      </a:gs>
                      <a:gs pos="50000">
                        <a:prstClr val="white"/>
                      </a:gs>
                    </a:gsLst>
                    <a:lin ang="5400000" scaled="0"/>
                  </a:gradFill>
                  <a:latin typeface="+mn-ea"/>
                </a:endParaRPr>
              </a:p>
            </p:txBody>
          </p:sp>
          <p:sp>
            <p:nvSpPr>
              <p:cNvPr id="57" name="타원 56"/>
              <p:cNvSpPr/>
              <p:nvPr/>
            </p:nvSpPr>
            <p:spPr>
              <a:xfrm>
                <a:off x="851521" y="4605593"/>
                <a:ext cx="180000" cy="180001"/>
              </a:xfrm>
              <a:prstGeom prst="ellipse">
                <a:avLst/>
              </a:prstGeom>
              <a:solidFill>
                <a:srgbClr val="1A8B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100" b="1" spc="-100" dirty="0">
                    <a:gradFill>
                      <a:gsLst>
                        <a:gs pos="0">
                          <a:prstClr val="white"/>
                        </a:gs>
                        <a:gs pos="50000">
                          <a:prstClr val="white"/>
                        </a:gs>
                      </a:gsLst>
                      <a:lin ang="5400000" scaled="0"/>
                    </a:gradFill>
                    <a:latin typeface="+mn-ea"/>
                  </a:rPr>
                  <a:t>2</a:t>
                </a:r>
                <a:endParaRPr lang="ko-KR" altLang="en-US" sz="1100" b="1" spc="-100" dirty="0">
                  <a:gradFill>
                    <a:gsLst>
                      <a:gs pos="0">
                        <a:prstClr val="white"/>
                      </a:gs>
                      <a:gs pos="50000">
                        <a:prstClr val="white"/>
                      </a:gs>
                    </a:gsLst>
                    <a:lin ang="5400000" scaled="0"/>
                  </a:gradFill>
                  <a:latin typeface="+mn-ea"/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2555776" y="4977192"/>
              <a:ext cx="216024" cy="792048"/>
              <a:chOff x="2805063" y="4103002"/>
              <a:chExt cx="216024" cy="792048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2841087" y="4103002"/>
                <a:ext cx="180000" cy="180000"/>
              </a:xfrm>
              <a:prstGeom prst="ellipse">
                <a:avLst/>
              </a:prstGeom>
              <a:solidFill>
                <a:srgbClr val="00AA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100" b="1" spc="-100" dirty="0">
                    <a:gradFill>
                      <a:gsLst>
                        <a:gs pos="0">
                          <a:prstClr val="white"/>
                        </a:gs>
                        <a:gs pos="50000">
                          <a:prstClr val="white"/>
                        </a:gs>
                      </a:gsLst>
                      <a:lin ang="5400000" scaled="0"/>
                    </a:gradFill>
                    <a:latin typeface="+mn-ea"/>
                  </a:rPr>
                  <a:t>3</a:t>
                </a:r>
                <a:endParaRPr lang="ko-KR" altLang="en-US" sz="1100" b="1" spc="-100" dirty="0">
                  <a:gradFill>
                    <a:gsLst>
                      <a:gs pos="0">
                        <a:prstClr val="white"/>
                      </a:gs>
                      <a:gs pos="50000">
                        <a:prstClr val="white"/>
                      </a:gs>
                    </a:gsLst>
                    <a:lin ang="5400000" scaled="0"/>
                  </a:gradFill>
                  <a:latin typeface="+mn-ea"/>
                </a:endParaRPr>
              </a:p>
            </p:txBody>
          </p:sp>
          <p:sp>
            <p:nvSpPr>
              <p:cNvPr id="52" name="타원 51"/>
              <p:cNvSpPr/>
              <p:nvPr/>
            </p:nvSpPr>
            <p:spPr>
              <a:xfrm>
                <a:off x="2805063" y="4715050"/>
                <a:ext cx="180000" cy="180000"/>
              </a:xfrm>
              <a:prstGeom prst="ellipse">
                <a:avLst/>
              </a:prstGeom>
              <a:solidFill>
                <a:srgbClr val="00AA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100" b="1" spc="-100" dirty="0">
                    <a:gradFill>
                      <a:gsLst>
                        <a:gs pos="0">
                          <a:prstClr val="white"/>
                        </a:gs>
                        <a:gs pos="50000">
                          <a:prstClr val="white"/>
                        </a:gs>
                      </a:gsLst>
                      <a:lin ang="5400000" scaled="0"/>
                    </a:gradFill>
                    <a:latin typeface="+mn-ea"/>
                  </a:rPr>
                  <a:t>4</a:t>
                </a:r>
                <a:endParaRPr lang="ko-KR" altLang="en-US" sz="1100" b="1" spc="-100" dirty="0">
                  <a:gradFill>
                    <a:gsLst>
                      <a:gs pos="0">
                        <a:prstClr val="white"/>
                      </a:gs>
                      <a:gs pos="50000">
                        <a:prstClr val="white"/>
                      </a:gs>
                    </a:gsLst>
                    <a:lin ang="5400000" scaled="0"/>
                  </a:gradFill>
                  <a:latin typeface="+mn-ea"/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467543" y="4797152"/>
              <a:ext cx="7848872" cy="1008112"/>
              <a:chOff x="974386" y="3922962"/>
              <a:chExt cx="7848872" cy="1008112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974386" y="3922962"/>
                <a:ext cx="7848872" cy="5920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buClr>
                    <a:srgbClr val="1A8BAA"/>
                  </a:buClr>
                  <a:defRPr/>
                </a:pPr>
                <a:endParaRPr lang="ko-KR" altLang="en-US" sz="1400" b="1" spc="-100" dirty="0">
                  <a:gradFill>
                    <a:gsLst>
                      <a:gs pos="7920">
                        <a:prstClr val="black">
                          <a:lumMod val="85000"/>
                          <a:lumOff val="15000"/>
                        </a:prstClr>
                      </a:gs>
                      <a:gs pos="33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endParaRPr>
              </a:p>
              <a:p>
                <a:pPr>
                  <a:spcBef>
                    <a:spcPts val="600"/>
                  </a:spcBef>
                  <a:buClr>
                    <a:srgbClr val="1A8BAA"/>
                  </a:buClr>
                  <a:defRPr/>
                </a:pPr>
                <a:endParaRPr lang="en-US" altLang="ko-KR" sz="1400" b="1" spc="-100" dirty="0">
                  <a:gradFill>
                    <a:gsLst>
                      <a:gs pos="7920">
                        <a:prstClr val="black">
                          <a:lumMod val="85000"/>
                          <a:lumOff val="15000"/>
                        </a:prstClr>
                      </a:gs>
                      <a:gs pos="33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endParaRPr>
              </a:p>
            </p:txBody>
          </p:sp>
          <p:sp>
            <p:nvSpPr>
              <p:cNvPr id="46" name="타원 45"/>
              <p:cNvSpPr/>
              <p:nvPr/>
            </p:nvSpPr>
            <p:spPr>
              <a:xfrm>
                <a:off x="5294867" y="4066978"/>
                <a:ext cx="180000" cy="180000"/>
              </a:xfrm>
              <a:prstGeom prst="ellipse">
                <a:avLst/>
              </a:prstGeom>
              <a:solidFill>
                <a:srgbClr val="65C2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100" b="1" spc="-100" dirty="0">
                    <a:gradFill>
                      <a:gsLst>
                        <a:gs pos="0">
                          <a:prstClr val="white"/>
                        </a:gs>
                        <a:gs pos="50000">
                          <a:prstClr val="white"/>
                        </a:gs>
                      </a:gsLst>
                      <a:lin ang="5400000" scaled="0"/>
                    </a:gradFill>
                    <a:latin typeface="+mn-ea"/>
                  </a:rPr>
                  <a:t>5</a:t>
                </a:r>
                <a:endParaRPr lang="ko-KR" altLang="en-US" sz="1100" b="1" spc="-100" dirty="0">
                  <a:gradFill>
                    <a:gsLst>
                      <a:gs pos="0">
                        <a:prstClr val="white"/>
                      </a:gs>
                      <a:gs pos="50000">
                        <a:prstClr val="white"/>
                      </a:gs>
                    </a:gsLst>
                    <a:lin ang="5400000" scaled="0"/>
                  </a:gradFill>
                  <a:latin typeface="+mn-ea"/>
                </a:endParaRPr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5294867" y="4751074"/>
                <a:ext cx="180000" cy="180000"/>
              </a:xfrm>
              <a:prstGeom prst="ellipse">
                <a:avLst/>
              </a:prstGeom>
              <a:solidFill>
                <a:srgbClr val="65C2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100" b="1" spc="-100" dirty="0">
                    <a:gradFill>
                      <a:gsLst>
                        <a:gs pos="0">
                          <a:prstClr val="white"/>
                        </a:gs>
                        <a:gs pos="50000">
                          <a:prstClr val="white"/>
                        </a:gs>
                      </a:gsLst>
                      <a:lin ang="5400000" scaled="0"/>
                    </a:gradFill>
                    <a:latin typeface="+mn-ea"/>
                  </a:rPr>
                  <a:t>6</a:t>
                </a:r>
                <a:endParaRPr lang="ko-KR" altLang="en-US" sz="1100" b="1" spc="-100" dirty="0">
                  <a:gradFill>
                    <a:gsLst>
                      <a:gs pos="0">
                        <a:prstClr val="white"/>
                      </a:gs>
                      <a:gs pos="50000">
                        <a:prstClr val="white"/>
                      </a:gs>
                    </a:gsLst>
                    <a:lin ang="5400000" scaled="0"/>
                  </a:gradFill>
                  <a:latin typeface="+mn-ea"/>
                </a:endParaRPr>
              </a:p>
            </p:txBody>
          </p:sp>
        </p:grpSp>
        <p:pic>
          <p:nvPicPr>
            <p:cNvPr id="61" name="그림 6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415575" y="3068960"/>
              <a:ext cx="4639108" cy="778956"/>
            </a:xfrm>
            <a:prstGeom prst="rect">
              <a:avLst/>
            </a:prstGeom>
          </p:spPr>
        </p:pic>
        <p:grpSp>
          <p:nvGrpSpPr>
            <p:cNvPr id="63" name="그룹 62"/>
            <p:cNvGrpSpPr/>
            <p:nvPr/>
          </p:nvGrpSpPr>
          <p:grpSpPr>
            <a:xfrm>
              <a:off x="0" y="4458598"/>
              <a:ext cx="2915816" cy="379101"/>
              <a:chOff x="926015" y="2915015"/>
              <a:chExt cx="2915816" cy="379101"/>
            </a:xfrm>
          </p:grpSpPr>
          <p:sp>
            <p:nvSpPr>
              <p:cNvPr id="64" name="모서리가 둥근 직사각형 63"/>
              <p:cNvSpPr/>
              <p:nvPr/>
            </p:nvSpPr>
            <p:spPr>
              <a:xfrm>
                <a:off x="1552060" y="2915015"/>
                <a:ext cx="1641699" cy="338554"/>
              </a:xfrm>
              <a:prstGeom prst="roundRect">
                <a:avLst>
                  <a:gd name="adj" fmla="val 50000"/>
                </a:avLst>
              </a:prstGeom>
              <a:solidFill>
                <a:srgbClr val="1A8B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pc="-100" dirty="0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926015" y="2925547"/>
                <a:ext cx="2915816" cy="36856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anchor="ctr">
                <a:spAutoFit/>
              </a:bodyPr>
              <a:lstStyle/>
              <a:p>
                <a:pPr algn="ctr">
                  <a:defRPr/>
                </a:pPr>
                <a:r>
                  <a:rPr lang="ko-KR" altLang="en-US" b="1" spc="-100" dirty="0">
                    <a:gradFill>
                      <a:gsLst>
                        <a:gs pos="98330">
                          <a:prstClr val="white"/>
                        </a:gs>
                        <a:gs pos="86670">
                          <a:prstClr val="white"/>
                        </a:gs>
                      </a:gsLst>
                      <a:lin ang="5400000" scaled="0"/>
                    </a:gradFill>
                    <a:latin typeface="+mn-ea"/>
                  </a:rPr>
                  <a:t>저소득층 다자녀</a:t>
                </a:r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2627784" y="4458598"/>
              <a:ext cx="3816424" cy="379101"/>
              <a:chOff x="2732702" y="2915015"/>
              <a:chExt cx="3816424" cy="379101"/>
            </a:xfrm>
          </p:grpSpPr>
          <p:sp>
            <p:nvSpPr>
              <p:cNvPr id="67" name="모서리가 둥근 직사각형 66"/>
              <p:cNvSpPr/>
              <p:nvPr/>
            </p:nvSpPr>
            <p:spPr>
              <a:xfrm>
                <a:off x="2732702" y="2915015"/>
                <a:ext cx="1641699" cy="338554"/>
              </a:xfrm>
              <a:prstGeom prst="roundRect">
                <a:avLst>
                  <a:gd name="adj" fmla="val 50000"/>
                </a:avLst>
              </a:prstGeom>
              <a:solidFill>
                <a:srgbClr val="00AA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/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ko-KR" altLang="en-US" b="1" spc="-100" dirty="0">
                    <a:solidFill>
                      <a:srgbClr val="FFFFFF"/>
                    </a:solidFill>
                    <a:latin typeface="+mn-ea"/>
                  </a:rPr>
                  <a:t>실습 전공생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4728353" y="2925547"/>
                <a:ext cx="1820773" cy="368569"/>
              </a:xfrm>
              <a:prstGeom prst="rect">
                <a:avLst/>
              </a:prstGeom>
              <a:noFill/>
            </p:spPr>
            <p:txBody>
              <a:bodyPr wrap="none" anchor="ctr">
                <a:spAutoFit/>
              </a:bodyPr>
              <a:lstStyle/>
              <a:p>
                <a:pPr algn="ctr">
                  <a:defRPr/>
                </a:pPr>
                <a:endParaRPr lang="ko-KR" altLang="en-US" b="1" spc="-100" dirty="0">
                  <a:gradFill>
                    <a:gsLst>
                      <a:gs pos="98330">
                        <a:prstClr val="white"/>
                      </a:gs>
                      <a:gs pos="86670">
                        <a:prstClr val="white"/>
                      </a:gs>
                    </a:gsLst>
                    <a:lin ang="5400000" scaled="0"/>
                  </a:gradFill>
                  <a:latin typeface="+mn-ea"/>
                </a:endParaRPr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6715996" y="4458598"/>
              <a:ext cx="1888451" cy="363712"/>
              <a:chOff x="5993302" y="2915015"/>
              <a:chExt cx="1888451" cy="363712"/>
            </a:xfrm>
          </p:grpSpPr>
          <p:sp>
            <p:nvSpPr>
              <p:cNvPr id="70" name="모서리가 둥근 직사각형 69"/>
              <p:cNvSpPr/>
              <p:nvPr/>
            </p:nvSpPr>
            <p:spPr>
              <a:xfrm>
                <a:off x="6009545" y="2915015"/>
                <a:ext cx="1872208" cy="338554"/>
              </a:xfrm>
              <a:prstGeom prst="roundRect">
                <a:avLst>
                  <a:gd name="adj" fmla="val 50000"/>
                </a:avLst>
              </a:prstGeom>
              <a:solidFill>
                <a:srgbClr val="3D99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anchor="ctr"/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lang="ko-KR" altLang="en-US" b="1" spc="-100" dirty="0">
                    <a:gradFill>
                      <a:gsLst>
                        <a:gs pos="0">
                          <a:prstClr val="white"/>
                        </a:gs>
                        <a:gs pos="50000">
                          <a:prstClr val="white"/>
                        </a:gs>
                      </a:gsLst>
                      <a:lin ang="5400000" scaled="0"/>
                    </a:gradFill>
                    <a:latin typeface="+mn-ea"/>
                  </a:rPr>
                  <a:t>교수님 직업 생계</a:t>
                </a: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5993302" y="2940173"/>
                <a:ext cx="1672428" cy="33855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>
                  <a:defRPr/>
                </a:pPr>
                <a:endParaRPr lang="ko-KR" altLang="en-US" sz="1600" b="1" spc="-100" dirty="0">
                  <a:gradFill>
                    <a:gsLst>
                      <a:gs pos="98330">
                        <a:prstClr val="white"/>
                      </a:gs>
                      <a:gs pos="86670">
                        <a:prstClr val="white"/>
                      </a:gs>
                    </a:gsLst>
                    <a:lin ang="5400000" scaled="0"/>
                  </a:gradFill>
                  <a:latin typeface="+mn-ea"/>
                </a:endParaRPr>
              </a:p>
            </p:txBody>
          </p:sp>
        </p:grpSp>
        <p:pic>
          <p:nvPicPr>
            <p:cNvPr id="75" name="그림 74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528930" y="1704259"/>
              <a:ext cx="2432946" cy="646956"/>
            </a:xfrm>
            <a:prstGeom prst="rect">
              <a:avLst/>
            </a:prstGeom>
          </p:spPr>
        </p:pic>
        <p:sp>
          <p:nvSpPr>
            <p:cNvPr id="90" name="TextBox 89"/>
            <p:cNvSpPr txBox="1"/>
            <p:nvPr/>
          </p:nvSpPr>
          <p:spPr>
            <a:xfrm>
              <a:off x="1518916" y="2249621"/>
              <a:ext cx="6660739" cy="70788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ko-KR" altLang="en-US" sz="2000" b="1" spc="-100" dirty="0">
                  <a:gradFill>
                    <a:gsLst>
                      <a:gs pos="12500">
                        <a:srgbClr val="11586C"/>
                      </a:gs>
                      <a:gs pos="30000">
                        <a:srgbClr val="11586C"/>
                      </a:gs>
                    </a:gsLst>
                    <a:lin ang="5400000" scaled="0"/>
                  </a:gradFill>
                  <a:latin typeface="+mn-ea"/>
                </a:rPr>
                <a:t>코로나 19로 여파로 인한 온라인 수업 </a:t>
              </a:r>
            </a:p>
            <a:p>
              <a:pPr algn="ctr">
                <a:defRPr/>
              </a:pPr>
              <a:r>
                <a:rPr lang="ko-KR" altLang="en-US" sz="2000" b="1" spc="-100" dirty="0">
                  <a:gradFill>
                    <a:gsLst>
                      <a:gs pos="12500">
                        <a:srgbClr val="11586C"/>
                      </a:gs>
                      <a:gs pos="30000">
                        <a:srgbClr val="11586C"/>
                      </a:gs>
                    </a:gsLst>
                    <a:lin ang="5400000" scaled="0"/>
                  </a:gradFill>
                  <a:latin typeface="+mn-ea"/>
                </a:rPr>
                <a:t>교사</a:t>
              </a:r>
              <a:r>
                <a:rPr lang="en-US" altLang="ko-KR" sz="2000" b="1" spc="-100" dirty="0">
                  <a:gradFill>
                    <a:gsLst>
                      <a:gs pos="12500">
                        <a:srgbClr val="11586C"/>
                      </a:gs>
                      <a:gs pos="30000">
                        <a:srgbClr val="11586C"/>
                      </a:gs>
                    </a:gsLst>
                    <a:lin ang="5400000" scaled="0"/>
                  </a:gradFill>
                  <a:latin typeface="+mn-ea"/>
                </a:rPr>
                <a:t>,</a:t>
              </a:r>
              <a:r>
                <a:rPr lang="ko-KR" altLang="en-US" sz="2000" b="1" spc="-100" dirty="0">
                  <a:gradFill>
                    <a:gsLst>
                      <a:gs pos="12500">
                        <a:srgbClr val="11586C"/>
                      </a:gs>
                      <a:gs pos="30000">
                        <a:srgbClr val="11586C"/>
                      </a:gs>
                    </a:gsLst>
                    <a:lin ang="5400000" scaled="0"/>
                  </a:gradFill>
                  <a:latin typeface="+mn-ea"/>
                </a:rPr>
                <a:t>교수님과 학생 사이 서로 이해하고 배려심과 노력필요</a:t>
              </a:r>
            </a:p>
          </p:txBody>
        </p:sp>
        <p:grpSp>
          <p:nvGrpSpPr>
            <p:cNvPr id="112" name="그룹 111"/>
            <p:cNvGrpSpPr/>
            <p:nvPr/>
          </p:nvGrpSpPr>
          <p:grpSpPr>
            <a:xfrm>
              <a:off x="-396552" y="736385"/>
              <a:ext cx="2808312" cy="748399"/>
              <a:chOff x="-405883" y="727054"/>
              <a:chExt cx="2808312" cy="748399"/>
            </a:xfrm>
          </p:grpSpPr>
          <p:grpSp>
            <p:nvGrpSpPr>
              <p:cNvPr id="113" name="그룹 112"/>
              <p:cNvGrpSpPr/>
              <p:nvPr/>
            </p:nvGrpSpPr>
            <p:grpSpPr>
              <a:xfrm>
                <a:off x="-405883" y="806266"/>
                <a:ext cx="2808312" cy="669187"/>
                <a:chOff x="-405883" y="806266"/>
                <a:chExt cx="2808312" cy="669187"/>
              </a:xfrm>
            </p:grpSpPr>
            <p:sp>
              <p:nvSpPr>
                <p:cNvPr id="123" name="양쪽 모서리가 둥근 사각형 122"/>
                <p:cNvSpPr/>
                <p:nvPr/>
              </p:nvSpPr>
              <p:spPr>
                <a:xfrm rot="10800000">
                  <a:off x="472201" y="806266"/>
                  <a:ext cx="1198824" cy="369870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rgbClr val="3D762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1600" spc="-100" dirty="0">
                    <a:solidFill>
                      <a:prstClr val="white"/>
                    </a:solidFill>
                    <a:latin typeface="+mn-ea"/>
                  </a:endParaRPr>
                </a:p>
              </p:txBody>
            </p:sp>
            <p:sp>
              <p:nvSpPr>
                <p:cNvPr id="124" name="양쪽 모서리가 둥근 사각형 123"/>
                <p:cNvSpPr/>
                <p:nvPr/>
              </p:nvSpPr>
              <p:spPr>
                <a:xfrm rot="10800000">
                  <a:off x="674236" y="827381"/>
                  <a:ext cx="1728192" cy="369870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rgbClr val="4D9739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1600" spc="-100" dirty="0">
                    <a:solidFill>
                      <a:prstClr val="white"/>
                    </a:solidFill>
                    <a:latin typeface="+mn-ea"/>
                  </a:endParaRPr>
                </a:p>
              </p:txBody>
            </p:sp>
            <p:sp>
              <p:nvSpPr>
                <p:cNvPr id="125" name="TextBox 7"/>
                <p:cNvSpPr txBox="1">
                  <a:spLocks noChangeArrowheads="1"/>
                </p:cNvSpPr>
                <p:nvPr/>
              </p:nvSpPr>
              <p:spPr>
                <a:xfrm>
                  <a:off x="-405883" y="852279"/>
                  <a:ext cx="2678430" cy="335142"/>
                </a:xfrm>
                <a:prstGeom prst="rect">
                  <a:avLst/>
                </a:prstGeom>
                <a:noFill/>
                <a:ln w="9525">
                  <a:noFill/>
                  <a:prstDash val="dash"/>
                  <a:miter/>
                </a:ln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Char char="•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Char char="–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Char char="•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Char char="–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Char char="»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ko-KR" altLang="en-US" sz="1600" b="1" spc="-100" dirty="0">
                      <a:gradFill>
                        <a:gsLst>
                          <a:gs pos="0">
                            <a:prstClr val="white"/>
                          </a:gs>
                          <a:gs pos="100000">
                            <a:prstClr val="white"/>
                          </a:gs>
                        </a:gsLst>
                        <a:lin ang="0" scaled="0"/>
                      </a:gradFill>
                      <a:latin typeface="+mn-ea"/>
                      <a:ea typeface="+mn-ea"/>
                    </a:rPr>
                    <a:t>              현실적인 실행 방안</a:t>
                  </a:r>
                </a:p>
              </p:txBody>
            </p:sp>
            <p:sp>
              <p:nvSpPr>
                <p:cNvPr id="126" name="직각 삼각형 125"/>
                <p:cNvSpPr/>
                <p:nvPr/>
              </p:nvSpPr>
              <p:spPr>
                <a:xfrm rot="5400000">
                  <a:off x="629410" y="1098779"/>
                  <a:ext cx="277484" cy="475863"/>
                </a:xfrm>
                <a:prstGeom prst="rtTriangle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pc="-100" dirty="0">
                    <a:latin typeface="+mn-ea"/>
                  </a:endParaRPr>
                </a:p>
              </p:txBody>
            </p:sp>
          </p:grpSp>
          <p:grpSp>
            <p:nvGrpSpPr>
              <p:cNvPr id="114" name="그룹 113"/>
              <p:cNvGrpSpPr/>
              <p:nvPr/>
            </p:nvGrpSpPr>
            <p:grpSpPr>
              <a:xfrm>
                <a:off x="583039" y="727054"/>
                <a:ext cx="984504" cy="191056"/>
                <a:chOff x="583039" y="727054"/>
                <a:chExt cx="984504" cy="191056"/>
              </a:xfrm>
            </p:grpSpPr>
            <p:grpSp>
              <p:nvGrpSpPr>
                <p:cNvPr id="115" name="그룹 114"/>
                <p:cNvGrpSpPr/>
                <p:nvPr/>
              </p:nvGrpSpPr>
              <p:grpSpPr>
                <a:xfrm>
                  <a:off x="583039" y="727054"/>
                  <a:ext cx="51443" cy="191056"/>
                  <a:chOff x="3438206" y="2597753"/>
                  <a:chExt cx="136376" cy="506492"/>
                </a:xfrm>
              </p:grpSpPr>
              <p:sp>
                <p:nvSpPr>
                  <p:cNvPr id="120" name="타원 119"/>
                  <p:cNvSpPr/>
                  <p:nvPr/>
                </p:nvSpPr>
                <p:spPr>
                  <a:xfrm>
                    <a:off x="3438206" y="2597753"/>
                    <a:ext cx="136376" cy="13637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pc="-100" dirty="0">
                      <a:latin typeface="+mn-ea"/>
                    </a:endParaRPr>
                  </a:p>
                </p:txBody>
              </p:sp>
              <p:sp>
                <p:nvSpPr>
                  <p:cNvPr id="121" name="타원 120"/>
                  <p:cNvSpPr/>
                  <p:nvPr/>
                </p:nvSpPr>
                <p:spPr>
                  <a:xfrm>
                    <a:off x="3438206" y="2967869"/>
                    <a:ext cx="136376" cy="13637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pc="-100" dirty="0">
                      <a:latin typeface="+mn-ea"/>
                    </a:endParaRPr>
                  </a:p>
                </p:txBody>
              </p:sp>
              <p:sp>
                <p:nvSpPr>
                  <p:cNvPr id="122" name="모서리가 둥근 직사각형 121"/>
                  <p:cNvSpPr/>
                  <p:nvPr/>
                </p:nvSpPr>
                <p:spPr>
                  <a:xfrm>
                    <a:off x="3476173" y="2644320"/>
                    <a:ext cx="68942" cy="432707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  <a:gs pos="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pc="-100" dirty="0">
                      <a:latin typeface="+mn-ea"/>
                    </a:endParaRPr>
                  </a:p>
                </p:txBody>
              </p:sp>
            </p:grpSp>
            <p:grpSp>
              <p:nvGrpSpPr>
                <p:cNvPr id="116" name="그룹 115"/>
                <p:cNvGrpSpPr/>
                <p:nvPr/>
              </p:nvGrpSpPr>
              <p:grpSpPr>
                <a:xfrm>
                  <a:off x="1516100" y="727054"/>
                  <a:ext cx="51443" cy="191056"/>
                  <a:chOff x="3438206" y="2597753"/>
                  <a:chExt cx="136376" cy="506492"/>
                </a:xfrm>
              </p:grpSpPr>
              <p:sp>
                <p:nvSpPr>
                  <p:cNvPr id="117" name="타원 116"/>
                  <p:cNvSpPr/>
                  <p:nvPr/>
                </p:nvSpPr>
                <p:spPr>
                  <a:xfrm>
                    <a:off x="3438206" y="2597753"/>
                    <a:ext cx="136376" cy="13637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pc="-100" dirty="0">
                      <a:latin typeface="+mn-ea"/>
                    </a:endParaRPr>
                  </a:p>
                </p:txBody>
              </p:sp>
              <p:sp>
                <p:nvSpPr>
                  <p:cNvPr id="118" name="타원 117"/>
                  <p:cNvSpPr/>
                  <p:nvPr/>
                </p:nvSpPr>
                <p:spPr>
                  <a:xfrm>
                    <a:off x="3438206" y="2967869"/>
                    <a:ext cx="136376" cy="13637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pc="-100" dirty="0">
                      <a:latin typeface="+mn-ea"/>
                    </a:endParaRPr>
                  </a:p>
                </p:txBody>
              </p:sp>
              <p:sp>
                <p:nvSpPr>
                  <p:cNvPr id="119" name="모서리가 둥근 직사각형 118"/>
                  <p:cNvSpPr/>
                  <p:nvPr/>
                </p:nvSpPr>
                <p:spPr>
                  <a:xfrm>
                    <a:off x="3476173" y="2644320"/>
                    <a:ext cx="68942" cy="432707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  <a:gs pos="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pc="-100" dirty="0">
                      <a:latin typeface="+mn-ea"/>
                    </a:endParaRPr>
                  </a:p>
                </p:txBody>
              </p:sp>
            </p:grpSp>
          </p:grpSp>
        </p:grpSp>
        <p:grpSp>
          <p:nvGrpSpPr>
            <p:cNvPr id="127" name="그룹 126"/>
            <p:cNvGrpSpPr/>
            <p:nvPr/>
          </p:nvGrpSpPr>
          <p:grpSpPr>
            <a:xfrm>
              <a:off x="429209" y="3501008"/>
              <a:ext cx="1251146" cy="477657"/>
              <a:chOff x="419878" y="727054"/>
              <a:chExt cx="1251146" cy="477657"/>
            </a:xfrm>
          </p:grpSpPr>
          <p:grpSp>
            <p:nvGrpSpPr>
              <p:cNvPr id="128" name="그룹 127"/>
              <p:cNvGrpSpPr/>
              <p:nvPr/>
            </p:nvGrpSpPr>
            <p:grpSpPr>
              <a:xfrm>
                <a:off x="419878" y="806266"/>
                <a:ext cx="1251146" cy="398445"/>
                <a:chOff x="419878" y="806266"/>
                <a:chExt cx="1251146" cy="398445"/>
              </a:xfrm>
            </p:grpSpPr>
            <p:sp>
              <p:nvSpPr>
                <p:cNvPr id="138" name="양쪽 모서리가 둥근 사각형 137"/>
                <p:cNvSpPr/>
                <p:nvPr/>
              </p:nvSpPr>
              <p:spPr>
                <a:xfrm rot="10800000">
                  <a:off x="472201" y="806266"/>
                  <a:ext cx="1198824" cy="369870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rgbClr val="0F6B69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1600" spc="-100" dirty="0">
                    <a:solidFill>
                      <a:prstClr val="white"/>
                    </a:solidFill>
                    <a:latin typeface="+mn-ea"/>
                  </a:endParaRPr>
                </a:p>
              </p:txBody>
            </p:sp>
            <p:sp>
              <p:nvSpPr>
                <p:cNvPr id="139" name="양쪽 모서리가 둥근 사각형 138"/>
                <p:cNvSpPr/>
                <p:nvPr/>
              </p:nvSpPr>
              <p:spPr>
                <a:xfrm rot="10800000">
                  <a:off x="472201" y="834841"/>
                  <a:ext cx="1198824" cy="369870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rgbClr val="159B98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1600" spc="-100" dirty="0">
                    <a:solidFill>
                      <a:prstClr val="white"/>
                    </a:solidFill>
                    <a:latin typeface="+mn-ea"/>
                  </a:endParaRPr>
                </a:p>
              </p:txBody>
            </p:sp>
            <p:sp>
              <p:nvSpPr>
                <p:cNvPr id="140" name="TextBox 7"/>
                <p:cNvSpPr txBox="1">
                  <a:spLocks noChangeArrowheads="1"/>
                </p:cNvSpPr>
                <p:nvPr/>
              </p:nvSpPr>
              <p:spPr>
                <a:xfrm>
                  <a:off x="575504" y="853772"/>
                  <a:ext cx="982979" cy="338554"/>
                </a:xfrm>
                <a:prstGeom prst="rect">
                  <a:avLst/>
                </a:prstGeom>
                <a:noFill/>
                <a:ln w="9525">
                  <a:noFill/>
                  <a:prstDash val="dash"/>
                  <a:miter/>
                </a:ln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Char char="•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Char char="–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Char char="•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Char char="–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Char char="»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ko-KR" altLang="en-US" sz="1600" b="1" spc="-100" dirty="0">
                      <a:gradFill>
                        <a:gsLst>
                          <a:gs pos="0">
                            <a:prstClr val="white"/>
                          </a:gs>
                          <a:gs pos="100000">
                            <a:prstClr val="white"/>
                          </a:gs>
                        </a:gsLst>
                        <a:lin ang="0" scaled="0"/>
                      </a:gradFill>
                      <a:latin typeface="+mn-ea"/>
                      <a:ea typeface="+mn-ea"/>
                    </a:rPr>
                    <a:t>해결방안</a:t>
                  </a:r>
                </a:p>
              </p:txBody>
            </p:sp>
            <p:sp>
              <p:nvSpPr>
                <p:cNvPr id="141" name="직각 삼각형 140"/>
                <p:cNvSpPr/>
                <p:nvPr/>
              </p:nvSpPr>
              <p:spPr>
                <a:xfrm rot="5400000">
                  <a:off x="519068" y="712572"/>
                  <a:ext cx="277484" cy="475863"/>
                </a:xfrm>
                <a:prstGeom prst="rtTriangle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pc="-100" dirty="0">
                    <a:latin typeface="+mn-ea"/>
                  </a:endParaRPr>
                </a:p>
              </p:txBody>
            </p:sp>
          </p:grpSp>
          <p:grpSp>
            <p:nvGrpSpPr>
              <p:cNvPr id="129" name="그룹 128"/>
              <p:cNvGrpSpPr/>
              <p:nvPr/>
            </p:nvGrpSpPr>
            <p:grpSpPr>
              <a:xfrm>
                <a:off x="583039" y="727054"/>
                <a:ext cx="984504" cy="191056"/>
                <a:chOff x="583039" y="727054"/>
                <a:chExt cx="984504" cy="191056"/>
              </a:xfrm>
            </p:grpSpPr>
            <p:grpSp>
              <p:nvGrpSpPr>
                <p:cNvPr id="130" name="그룹 129"/>
                <p:cNvGrpSpPr/>
                <p:nvPr/>
              </p:nvGrpSpPr>
              <p:grpSpPr>
                <a:xfrm>
                  <a:off x="583039" y="727054"/>
                  <a:ext cx="51443" cy="191056"/>
                  <a:chOff x="3438206" y="2597753"/>
                  <a:chExt cx="136376" cy="506492"/>
                </a:xfrm>
              </p:grpSpPr>
              <p:sp>
                <p:nvSpPr>
                  <p:cNvPr id="135" name="타원 134"/>
                  <p:cNvSpPr/>
                  <p:nvPr/>
                </p:nvSpPr>
                <p:spPr>
                  <a:xfrm>
                    <a:off x="3438206" y="2597753"/>
                    <a:ext cx="136376" cy="13637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pc="-100" dirty="0">
                      <a:latin typeface="+mn-ea"/>
                    </a:endParaRPr>
                  </a:p>
                </p:txBody>
              </p:sp>
              <p:sp>
                <p:nvSpPr>
                  <p:cNvPr id="136" name="타원 135"/>
                  <p:cNvSpPr/>
                  <p:nvPr/>
                </p:nvSpPr>
                <p:spPr>
                  <a:xfrm>
                    <a:off x="3438206" y="2967869"/>
                    <a:ext cx="136376" cy="13637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pc="-100" dirty="0">
                      <a:latin typeface="+mn-ea"/>
                    </a:endParaRPr>
                  </a:p>
                </p:txBody>
              </p:sp>
              <p:sp>
                <p:nvSpPr>
                  <p:cNvPr id="137" name="모서리가 둥근 직사각형 136"/>
                  <p:cNvSpPr/>
                  <p:nvPr/>
                </p:nvSpPr>
                <p:spPr>
                  <a:xfrm>
                    <a:off x="3476173" y="2644320"/>
                    <a:ext cx="68942" cy="432707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  <a:gs pos="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pc="-100" dirty="0">
                      <a:latin typeface="+mn-ea"/>
                    </a:endParaRPr>
                  </a:p>
                </p:txBody>
              </p:sp>
            </p:grpSp>
            <p:grpSp>
              <p:nvGrpSpPr>
                <p:cNvPr id="131" name="그룹 130"/>
                <p:cNvGrpSpPr/>
                <p:nvPr/>
              </p:nvGrpSpPr>
              <p:grpSpPr>
                <a:xfrm>
                  <a:off x="1516100" y="727054"/>
                  <a:ext cx="51443" cy="191056"/>
                  <a:chOff x="3438206" y="2597753"/>
                  <a:chExt cx="136376" cy="506492"/>
                </a:xfrm>
              </p:grpSpPr>
              <p:sp>
                <p:nvSpPr>
                  <p:cNvPr id="132" name="타원 131"/>
                  <p:cNvSpPr/>
                  <p:nvPr/>
                </p:nvSpPr>
                <p:spPr>
                  <a:xfrm>
                    <a:off x="3438206" y="2597753"/>
                    <a:ext cx="136376" cy="13637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pc="-100" dirty="0">
                      <a:latin typeface="+mn-ea"/>
                    </a:endParaRPr>
                  </a:p>
                </p:txBody>
              </p:sp>
              <p:sp>
                <p:nvSpPr>
                  <p:cNvPr id="133" name="타원 132"/>
                  <p:cNvSpPr/>
                  <p:nvPr/>
                </p:nvSpPr>
                <p:spPr>
                  <a:xfrm>
                    <a:off x="3438206" y="2967869"/>
                    <a:ext cx="136376" cy="13637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pc="-100" dirty="0">
                      <a:latin typeface="+mn-ea"/>
                    </a:endParaRPr>
                  </a:p>
                </p:txBody>
              </p:sp>
              <p:sp>
                <p:nvSpPr>
                  <p:cNvPr id="134" name="모서리가 둥근 직사각형 133"/>
                  <p:cNvSpPr/>
                  <p:nvPr/>
                </p:nvSpPr>
                <p:spPr>
                  <a:xfrm>
                    <a:off x="3476173" y="2644320"/>
                    <a:ext cx="68942" cy="432707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  <a:gs pos="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pc="-100" dirty="0">
                      <a:latin typeface="+mn-ea"/>
                    </a:endParaRPr>
                  </a:p>
                </p:txBody>
              </p:sp>
            </p:grpSp>
          </p:grpSp>
        </p:grpSp>
        <p:grpSp>
          <p:nvGrpSpPr>
            <p:cNvPr id="142" name="그룹 141"/>
            <p:cNvGrpSpPr/>
            <p:nvPr/>
          </p:nvGrpSpPr>
          <p:grpSpPr>
            <a:xfrm>
              <a:off x="381876" y="2023620"/>
              <a:ext cx="1741852" cy="460500"/>
              <a:chOff x="372545" y="727054"/>
              <a:chExt cx="1741852" cy="460500"/>
            </a:xfrm>
          </p:grpSpPr>
          <p:grpSp>
            <p:nvGrpSpPr>
              <p:cNvPr id="143" name="그룹 142"/>
              <p:cNvGrpSpPr/>
              <p:nvPr/>
            </p:nvGrpSpPr>
            <p:grpSpPr>
              <a:xfrm>
                <a:off x="372545" y="806266"/>
                <a:ext cx="1741852" cy="381288"/>
                <a:chOff x="372545" y="806266"/>
                <a:chExt cx="1741852" cy="381288"/>
              </a:xfrm>
            </p:grpSpPr>
            <p:sp>
              <p:nvSpPr>
                <p:cNvPr id="153" name="양쪽 모서리가 둥근 사각형 152"/>
                <p:cNvSpPr/>
                <p:nvPr/>
              </p:nvSpPr>
              <p:spPr>
                <a:xfrm rot="10800000">
                  <a:off x="472201" y="806266"/>
                  <a:ext cx="1198824" cy="369870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rgbClr val="11596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1600" spc="-100" dirty="0">
                    <a:solidFill>
                      <a:prstClr val="white"/>
                    </a:solidFill>
                    <a:latin typeface="+mn-ea"/>
                  </a:endParaRPr>
                </a:p>
              </p:txBody>
            </p:sp>
            <p:sp>
              <p:nvSpPr>
                <p:cNvPr id="154" name="양쪽 모서리가 둥근 사각형 153"/>
                <p:cNvSpPr/>
                <p:nvPr/>
              </p:nvSpPr>
              <p:spPr>
                <a:xfrm rot="10800000">
                  <a:off x="458213" y="826459"/>
                  <a:ext cx="1584176" cy="350210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rgbClr val="0086C5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1600" spc="-100" dirty="0">
                    <a:solidFill>
                      <a:prstClr val="white"/>
                    </a:solidFill>
                    <a:latin typeface="+mn-ea"/>
                  </a:endParaRPr>
                </a:p>
              </p:txBody>
            </p:sp>
            <p:sp>
              <p:nvSpPr>
                <p:cNvPr id="155" name="TextBox 7"/>
                <p:cNvSpPr txBox="1">
                  <a:spLocks noChangeArrowheads="1"/>
                </p:cNvSpPr>
                <p:nvPr/>
              </p:nvSpPr>
              <p:spPr>
                <a:xfrm>
                  <a:off x="372545" y="853772"/>
                  <a:ext cx="1741852" cy="333782"/>
                </a:xfrm>
                <a:prstGeom prst="rect">
                  <a:avLst/>
                </a:prstGeom>
                <a:noFill/>
                <a:ln w="9525">
                  <a:noFill/>
                  <a:prstDash val="dash"/>
                  <a:miter/>
                </a:ln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Char char="•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Char char="–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Char char="•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Char char="–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Char char="»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1200">
                      <a:solidFill>
                        <a:schemeClr val="tx1"/>
                      </a:solidFill>
                      <a:latin typeface="굴림"/>
                      <a:ea typeface="굴림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ko-KR" altLang="en-US" sz="1600" b="1" spc="-100" dirty="0">
                      <a:gradFill>
                        <a:gsLst>
                          <a:gs pos="0">
                            <a:prstClr val="white"/>
                          </a:gs>
                          <a:gs pos="100000">
                            <a:prstClr val="white"/>
                          </a:gs>
                        </a:gsLst>
                        <a:lin ang="0" scaled="0"/>
                      </a:gradFill>
                      <a:latin typeface="+mn-ea"/>
                      <a:ea typeface="+mn-ea"/>
                    </a:rPr>
                    <a:t>  최선의 해결방안</a:t>
                  </a:r>
                </a:p>
              </p:txBody>
            </p:sp>
            <p:sp>
              <p:nvSpPr>
                <p:cNvPr id="156" name="직각 삼각형 155"/>
                <p:cNvSpPr/>
                <p:nvPr/>
              </p:nvSpPr>
              <p:spPr>
                <a:xfrm rot="5400000">
                  <a:off x="773426" y="747648"/>
                  <a:ext cx="277484" cy="475863"/>
                </a:xfrm>
                <a:prstGeom prst="rtTriangle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pc="-100" dirty="0">
                    <a:latin typeface="+mn-ea"/>
                  </a:endParaRPr>
                </a:p>
              </p:txBody>
            </p:sp>
          </p:grpSp>
          <p:grpSp>
            <p:nvGrpSpPr>
              <p:cNvPr id="144" name="그룹 143"/>
              <p:cNvGrpSpPr/>
              <p:nvPr/>
            </p:nvGrpSpPr>
            <p:grpSpPr>
              <a:xfrm>
                <a:off x="583039" y="727054"/>
                <a:ext cx="984504" cy="191056"/>
                <a:chOff x="583039" y="727054"/>
                <a:chExt cx="984504" cy="191056"/>
              </a:xfrm>
            </p:grpSpPr>
            <p:grpSp>
              <p:nvGrpSpPr>
                <p:cNvPr id="145" name="그룹 144"/>
                <p:cNvGrpSpPr/>
                <p:nvPr/>
              </p:nvGrpSpPr>
              <p:grpSpPr>
                <a:xfrm>
                  <a:off x="583039" y="727054"/>
                  <a:ext cx="51443" cy="191056"/>
                  <a:chOff x="3438206" y="2597753"/>
                  <a:chExt cx="136376" cy="506492"/>
                </a:xfrm>
              </p:grpSpPr>
              <p:sp>
                <p:nvSpPr>
                  <p:cNvPr id="150" name="타원 149"/>
                  <p:cNvSpPr/>
                  <p:nvPr/>
                </p:nvSpPr>
                <p:spPr>
                  <a:xfrm>
                    <a:off x="3438206" y="2597753"/>
                    <a:ext cx="136376" cy="13637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pc="-100" dirty="0">
                      <a:latin typeface="+mn-ea"/>
                    </a:endParaRPr>
                  </a:p>
                </p:txBody>
              </p:sp>
              <p:sp>
                <p:nvSpPr>
                  <p:cNvPr id="151" name="타원 150"/>
                  <p:cNvSpPr/>
                  <p:nvPr/>
                </p:nvSpPr>
                <p:spPr>
                  <a:xfrm>
                    <a:off x="3438206" y="2967869"/>
                    <a:ext cx="136376" cy="13637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pc="-100" dirty="0">
                      <a:latin typeface="+mn-ea"/>
                    </a:endParaRPr>
                  </a:p>
                </p:txBody>
              </p:sp>
              <p:sp>
                <p:nvSpPr>
                  <p:cNvPr id="152" name="모서리가 둥근 직사각형 151"/>
                  <p:cNvSpPr/>
                  <p:nvPr/>
                </p:nvSpPr>
                <p:spPr>
                  <a:xfrm>
                    <a:off x="3476173" y="2644320"/>
                    <a:ext cx="68942" cy="432707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  <a:gs pos="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pc="-100" dirty="0">
                      <a:latin typeface="+mn-ea"/>
                    </a:endParaRPr>
                  </a:p>
                </p:txBody>
              </p:sp>
            </p:grpSp>
            <p:grpSp>
              <p:nvGrpSpPr>
                <p:cNvPr id="146" name="그룹 145"/>
                <p:cNvGrpSpPr/>
                <p:nvPr/>
              </p:nvGrpSpPr>
              <p:grpSpPr>
                <a:xfrm>
                  <a:off x="1516100" y="727054"/>
                  <a:ext cx="51443" cy="191056"/>
                  <a:chOff x="3438206" y="2597753"/>
                  <a:chExt cx="136376" cy="506492"/>
                </a:xfrm>
              </p:grpSpPr>
              <p:sp>
                <p:nvSpPr>
                  <p:cNvPr id="147" name="타원 146"/>
                  <p:cNvSpPr/>
                  <p:nvPr/>
                </p:nvSpPr>
                <p:spPr>
                  <a:xfrm>
                    <a:off x="3438206" y="2597753"/>
                    <a:ext cx="136376" cy="13637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pc="-100" dirty="0">
                      <a:latin typeface="+mn-ea"/>
                    </a:endParaRPr>
                  </a:p>
                </p:txBody>
              </p:sp>
              <p:sp>
                <p:nvSpPr>
                  <p:cNvPr id="148" name="타원 147"/>
                  <p:cNvSpPr/>
                  <p:nvPr/>
                </p:nvSpPr>
                <p:spPr>
                  <a:xfrm>
                    <a:off x="3438206" y="2967869"/>
                    <a:ext cx="136376" cy="13637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pc="-100" dirty="0">
                      <a:latin typeface="+mn-ea"/>
                    </a:endParaRPr>
                  </a:p>
                </p:txBody>
              </p:sp>
              <p:sp>
                <p:nvSpPr>
                  <p:cNvPr id="149" name="모서리가 둥근 직사각형 148"/>
                  <p:cNvSpPr/>
                  <p:nvPr/>
                </p:nvSpPr>
                <p:spPr>
                  <a:xfrm>
                    <a:off x="3476173" y="2644320"/>
                    <a:ext cx="68942" cy="432707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  <a:gs pos="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pc="-100" dirty="0">
                      <a:latin typeface="+mn-ea"/>
                    </a:endParaRPr>
                  </a:p>
                </p:txBody>
              </p:sp>
            </p:grpSp>
          </p:grpSp>
        </p:grpSp>
        <p:sp>
          <p:nvSpPr>
            <p:cNvPr id="157" name="TextBox 156"/>
            <p:cNvSpPr txBox="1"/>
            <p:nvPr/>
          </p:nvSpPr>
          <p:spPr>
            <a:xfrm>
              <a:off x="3643527" y="911332"/>
              <a:ext cx="2296193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b="1" spc="-100" dirty="0">
                  <a:gradFill>
                    <a:gsLst>
                      <a:gs pos="85830">
                        <a:srgbClr val="FB5D05"/>
                      </a:gs>
                      <a:gs pos="57000">
                        <a:srgbClr val="FB5D05"/>
                      </a:gs>
                    </a:gsLst>
                    <a:lin ang="5400000" scaled="0"/>
                  </a:gradFill>
                  <a:latin typeface="+mn-ea"/>
                </a:rPr>
                <a:t>사회적 거리두기</a:t>
              </a:r>
              <a:endParaRPr lang="en-US" altLang="ko-KR" sz="2000" b="1" spc="-100" dirty="0">
                <a:gradFill>
                  <a:gsLst>
                    <a:gs pos="85830">
                      <a:srgbClr val="FB5D05"/>
                    </a:gs>
                    <a:gs pos="57000">
                      <a:srgbClr val="FB5D05"/>
                    </a:gs>
                  </a:gsLst>
                  <a:lin ang="5400000" scaled="0"/>
                </a:gradFill>
                <a:latin typeface="+mn-ea"/>
              </a:endParaRPr>
            </a:p>
            <a:p>
              <a:pPr algn="ctr">
                <a:defRPr/>
              </a:pPr>
              <a:r>
                <a:rPr lang="ko-KR" altLang="en-US" sz="2000" b="1" spc="-100" dirty="0">
                  <a:gradFill>
                    <a:gsLst>
                      <a:gs pos="85830">
                        <a:srgbClr val="FB5D05"/>
                      </a:gs>
                      <a:gs pos="57000">
                        <a:srgbClr val="FB5D05"/>
                      </a:gs>
                    </a:gsLst>
                    <a:lin ang="5400000" scaled="0"/>
                  </a:gradFill>
                  <a:latin typeface="+mn-ea"/>
                </a:rPr>
                <a:t>자가격리 </a:t>
              </a:r>
              <a:endParaRPr lang="en-US" altLang="ko-KR" sz="2000" b="1" spc="-100" dirty="0">
                <a:gradFill>
                  <a:gsLst>
                    <a:gs pos="85830">
                      <a:srgbClr val="FB5D05"/>
                    </a:gs>
                    <a:gs pos="57000">
                      <a:srgbClr val="FB5D05"/>
                    </a:gs>
                  </a:gsLst>
                  <a:lin ang="5400000" scaled="0"/>
                </a:gradFill>
                <a:latin typeface="+mn-ea"/>
              </a:endParaRPr>
            </a:p>
            <a:p>
              <a:pPr algn="ctr">
                <a:defRPr/>
              </a:pPr>
              <a:endParaRPr lang="en-US" altLang="ko-KR" sz="2000" b="1" spc="-100" dirty="0">
                <a:gradFill>
                  <a:gsLst>
                    <a:gs pos="85830">
                      <a:srgbClr val="FB5D05"/>
                    </a:gs>
                    <a:gs pos="57000">
                      <a:srgbClr val="FB5D05"/>
                    </a:gs>
                  </a:gsLst>
                  <a:lin ang="5400000" scaled="0"/>
                </a:gradFill>
                <a:latin typeface="+mn-ea"/>
              </a:endParaRPr>
            </a:p>
          </p:txBody>
        </p:sp>
      </p:grpSp>
      <p:sp>
        <p:nvSpPr>
          <p:cNvPr id="158" name="직사각형 157"/>
          <p:cNvSpPr/>
          <p:nvPr/>
        </p:nvSpPr>
        <p:spPr>
          <a:xfrm>
            <a:off x="29729" y="160703"/>
            <a:ext cx="3822191" cy="349798"/>
          </a:xfrm>
          <a:prstGeom prst="rect">
            <a:avLst/>
          </a:prstGeom>
          <a:solidFill>
            <a:srgbClr val="115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000" dirty="0">
              <a:latin typeface="나눔바른고딕"/>
              <a:ea typeface="나눔바른고딕"/>
            </a:endParaRPr>
          </a:p>
        </p:txBody>
      </p:sp>
      <p:sp>
        <p:nvSpPr>
          <p:cNvPr id="159" name="직사각형 158"/>
          <p:cNvSpPr/>
          <p:nvPr/>
        </p:nvSpPr>
        <p:spPr>
          <a:xfrm>
            <a:off x="29733" y="160703"/>
            <a:ext cx="419287" cy="349798"/>
          </a:xfrm>
          <a:prstGeom prst="rect">
            <a:avLst/>
          </a:prstGeom>
          <a:solidFill>
            <a:srgbClr val="1A8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000" dirty="0">
              <a:latin typeface="나눔바른고딕"/>
              <a:ea typeface="나눔바른고딕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467544" y="173782"/>
            <a:ext cx="3051632" cy="3231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1500" b="1" dirty="0">
                <a:gradFill>
                  <a:gsLst>
                    <a:gs pos="0">
                      <a:schemeClr val="bg1"/>
                    </a:gs>
                    <a:gs pos="48000">
                      <a:schemeClr val="bg1"/>
                    </a:gs>
                  </a:gsLst>
                  <a:lin ang="5400000" scaled="0"/>
                </a:gradFill>
                <a:latin typeface="+mn-ea"/>
              </a:rPr>
              <a:t>온라인 강의 시행의 경제적 부담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124889" y="175677"/>
            <a:ext cx="23596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gradFill>
                  <a:gsLst>
                    <a:gs pos="0">
                      <a:schemeClr val="bg1"/>
                    </a:gs>
                    <a:gs pos="48000">
                      <a:schemeClr val="bg1"/>
                    </a:gs>
                  </a:gsLst>
                  <a:lin ang="5400000" scaled="0"/>
                </a:gradFill>
                <a:latin typeface="나눔바른고딕"/>
                <a:ea typeface="나눔바른고딕"/>
              </a:rPr>
              <a:t>I</a:t>
            </a:r>
            <a:endParaRPr lang="ko-KR" altLang="en-US" sz="1600" b="1" dirty="0">
              <a:gradFill>
                <a:gsLst>
                  <a:gs pos="0">
                    <a:schemeClr val="bg1"/>
                  </a:gs>
                  <a:gs pos="48000">
                    <a:schemeClr val="bg1"/>
                  </a:gs>
                </a:gsLst>
                <a:lin ang="5400000" scaled="0"/>
              </a:gradFill>
              <a:latin typeface="나눔바른고딕"/>
              <a:ea typeface="나눔바른고딕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4283968" y="6361583"/>
            <a:ext cx="575799" cy="30777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1400" b="1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48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+mn-ea"/>
              </a:rPr>
              <a:t>6/24</a:t>
            </a:r>
          </a:p>
        </p:txBody>
      </p:sp>
      <p:sp>
        <p:nvSpPr>
          <p:cNvPr id="163" name="모서리가 둥근 직사각형 69"/>
          <p:cNvSpPr/>
          <p:nvPr/>
        </p:nvSpPr>
        <p:spPr>
          <a:xfrm>
            <a:off x="4788024" y="4458598"/>
            <a:ext cx="1641699" cy="338554"/>
          </a:xfrm>
          <a:prstGeom prst="roundRect">
            <a:avLst>
              <a:gd name="adj" fmla="val 50000"/>
            </a:avLst>
          </a:prstGeom>
          <a:solidFill>
            <a:srgbClr val="3D9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ctr"/>
          <a:lstStyle/>
          <a:p>
            <a:pPr algn="ctr" defTabSz="914400">
              <a:spcBef>
                <a:spcPts val="0"/>
              </a:spcBef>
              <a:buNone/>
              <a:defRPr/>
            </a:pPr>
            <a:r>
              <a:rPr lang="ko-KR" altLang="en-US" b="1" spc="-100" dirty="0">
                <a:gradFill>
                  <a:gsLst>
                    <a:gs pos="0">
                      <a:prstClr val="white"/>
                    </a:gs>
                    <a:gs pos="5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장애인 학생</a:t>
            </a:r>
          </a:p>
        </p:txBody>
      </p:sp>
      <p:sp>
        <p:nvSpPr>
          <p:cNvPr id="165" name="타원 45"/>
          <p:cNvSpPr/>
          <p:nvPr/>
        </p:nvSpPr>
        <p:spPr>
          <a:xfrm>
            <a:off x="6758295" y="4944348"/>
            <a:ext cx="180000" cy="180000"/>
          </a:xfrm>
          <a:prstGeom prst="ellipse">
            <a:avLst/>
          </a:prstGeom>
          <a:solidFill>
            <a:srgbClr val="65C2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spc="-100" dirty="0">
                <a:gradFill>
                  <a:gsLst>
                    <a:gs pos="0">
                      <a:prstClr val="white"/>
                    </a:gs>
                    <a:gs pos="5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7</a:t>
            </a:r>
          </a:p>
        </p:txBody>
      </p:sp>
      <p:sp>
        <p:nvSpPr>
          <p:cNvPr id="168" name="타원 45"/>
          <p:cNvSpPr/>
          <p:nvPr/>
        </p:nvSpPr>
        <p:spPr>
          <a:xfrm>
            <a:off x="6774640" y="5571880"/>
            <a:ext cx="180000" cy="180000"/>
          </a:xfrm>
          <a:prstGeom prst="ellipse">
            <a:avLst/>
          </a:prstGeom>
          <a:solidFill>
            <a:srgbClr val="65C2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spc="-100" dirty="0">
                <a:gradFill>
                  <a:gsLst>
                    <a:gs pos="0">
                      <a:prstClr val="white"/>
                    </a:gs>
                    <a:gs pos="5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8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727655" y="4853523"/>
            <a:ext cx="18722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600" spc="-100" dirty="0">
                <a:solidFill>
                  <a:schemeClr val="dk1"/>
                </a:solidFill>
                <a:latin typeface="+mn-ea"/>
              </a:rPr>
              <a:t>기부금 마련하기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-478245" y="5492710"/>
            <a:ext cx="4283968" cy="58477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600" spc="-100" dirty="0">
                <a:solidFill>
                  <a:schemeClr val="dk1"/>
                </a:solidFill>
                <a:latin typeface="+mn-ea"/>
              </a:rPr>
              <a:t>저소득층 및 다자녀 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600" spc="-100" dirty="0">
                <a:solidFill>
                  <a:schemeClr val="dk1"/>
                </a:solidFill>
                <a:latin typeface="+mn-ea"/>
              </a:rPr>
              <a:t>장학금 제도 시행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1451181" y="4632418"/>
            <a:ext cx="41044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defRPr/>
            </a:pPr>
            <a:endParaRPr lang="ko-KR" altLang="en-US" sz="1600" spc="-100" dirty="0">
              <a:solidFill>
                <a:schemeClr val="dk1"/>
              </a:solidFill>
              <a:latin typeface="+mn-ea"/>
            </a:endParaRPr>
          </a:p>
          <a:p>
            <a:pPr algn="ctr">
              <a:spcBef>
                <a:spcPts val="0"/>
              </a:spcBef>
              <a:defRPr/>
            </a:pPr>
            <a:r>
              <a:rPr lang="ko-KR" altLang="en-US" sz="1600" spc="-100" dirty="0">
                <a:solidFill>
                  <a:schemeClr val="dk1"/>
                </a:solidFill>
                <a:latin typeface="+mn-ea"/>
              </a:rPr>
              <a:t> 장학금 제도 환불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1509670" y="5505659"/>
            <a:ext cx="3744416" cy="58477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600" spc="-100" dirty="0">
                <a:solidFill>
                  <a:schemeClr val="dk1"/>
                </a:solidFill>
                <a:latin typeface="+mn-ea"/>
              </a:rPr>
              <a:t>    교수님과 활발한 </a:t>
            </a:r>
            <a:endParaRPr lang="en-US" altLang="ko-KR" sz="1600" spc="-100" dirty="0">
              <a:solidFill>
                <a:schemeClr val="dk1"/>
              </a:solidFill>
              <a:latin typeface="+mn-ea"/>
            </a:endParaRPr>
          </a:p>
          <a:p>
            <a:pPr algn="ctr">
              <a:spcBef>
                <a:spcPts val="0"/>
              </a:spcBef>
              <a:defRPr/>
            </a:pPr>
            <a:r>
              <a:rPr lang="ko-KR" altLang="en-US" sz="1600" spc="-100" dirty="0">
                <a:solidFill>
                  <a:schemeClr val="dk1"/>
                </a:solidFill>
                <a:latin typeface="+mn-ea"/>
              </a:rPr>
              <a:t>네트워크</a:t>
            </a:r>
          </a:p>
        </p:txBody>
      </p:sp>
      <p:sp>
        <p:nvSpPr>
          <p:cNvPr id="173" name="TextBox 172"/>
          <p:cNvSpPr txBox="1"/>
          <p:nvPr/>
        </p:nvSpPr>
        <p:spPr>
          <a:xfrm>
            <a:off x="3528392" y="4893920"/>
            <a:ext cx="4572000" cy="571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600" spc="-100" dirty="0">
                <a:solidFill>
                  <a:schemeClr val="dk1"/>
                </a:solidFill>
                <a:latin typeface="+mn-ea"/>
              </a:rPr>
              <a:t>장애인 학생들을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600" spc="-100" dirty="0">
                <a:solidFill>
                  <a:schemeClr val="dk1"/>
                </a:solidFill>
                <a:latin typeface="+mn-ea"/>
              </a:rPr>
              <a:t>위한 수업 마련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3574557" y="5529187"/>
            <a:ext cx="457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600" spc="-100" dirty="0">
                <a:solidFill>
                  <a:schemeClr val="dk1"/>
                </a:solidFill>
                <a:latin typeface="+mn-ea"/>
              </a:rPr>
              <a:t>과대 및 도우미 친구</a:t>
            </a:r>
            <a:endParaRPr lang="en-US" altLang="ko-KR" sz="1600" spc="-100" dirty="0">
              <a:solidFill>
                <a:schemeClr val="dk1"/>
              </a:solidFill>
              <a:latin typeface="+mn-ea"/>
            </a:endParaRPr>
          </a:p>
          <a:p>
            <a:pPr algn="ctr">
              <a:spcBef>
                <a:spcPts val="0"/>
              </a:spcBef>
              <a:defRPr/>
            </a:pPr>
            <a:r>
              <a:rPr lang="ko-KR" altLang="en-US" sz="1600" spc="-100" dirty="0">
                <a:solidFill>
                  <a:schemeClr val="dk1"/>
                </a:solidFill>
                <a:latin typeface="+mn-ea"/>
              </a:rPr>
              <a:t>도움 필요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400600" y="4873699"/>
            <a:ext cx="4572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600" spc="-100" dirty="0">
                <a:solidFill>
                  <a:schemeClr val="dk1"/>
                </a:solidFill>
                <a:latin typeface="+mn-ea"/>
              </a:rPr>
              <a:t>입장을 바꿔 생각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5749939" y="5508966"/>
            <a:ext cx="38884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600" spc="-100" dirty="0">
                <a:solidFill>
                  <a:schemeClr val="dk1"/>
                </a:solidFill>
                <a:latin typeface="+mn-ea"/>
              </a:rPr>
              <a:t>학생들과 활발한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600" spc="-100" dirty="0">
                <a:solidFill>
                  <a:schemeClr val="dk1"/>
                </a:solidFill>
                <a:latin typeface="+mn-ea"/>
              </a:rPr>
              <a:t>네트워크</a:t>
            </a:r>
          </a:p>
        </p:txBody>
      </p:sp>
      <p:pic>
        <p:nvPicPr>
          <p:cNvPr id="93" name="Picture 4">
            <a:extLst>
              <a:ext uri="{FF2B5EF4-FFF2-40B4-BE49-F238E27FC236}">
                <a16:creationId xmlns:a16="http://schemas.microsoft.com/office/drawing/2014/main" id="{7FB8E58A-A9D4-44B7-9C0C-BFB9B322B6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684" r="2" b="11827"/>
          <a:stretch/>
        </p:blipFill>
        <p:spPr>
          <a:xfrm>
            <a:off x="3911262" y="3557069"/>
            <a:ext cx="1641699" cy="750586"/>
          </a:xfrm>
          <a:custGeom>
            <a:avLst/>
            <a:gdLst/>
            <a:ahLst/>
            <a:cxnLst/>
            <a:rect l="l" t="t" r="r" b="b"/>
            <a:pathLst>
              <a:path w="7450687" h="3406460">
                <a:moveTo>
                  <a:pt x="6457914" y="0"/>
                </a:moveTo>
                <a:cubicBezTo>
                  <a:pt x="6560763" y="125085"/>
                  <a:pt x="6713644" y="161221"/>
                  <a:pt x="6844288" y="233492"/>
                </a:cubicBezTo>
                <a:cubicBezTo>
                  <a:pt x="6972153" y="289086"/>
                  <a:pt x="7336289" y="611527"/>
                  <a:pt x="7386323" y="717155"/>
                </a:cubicBezTo>
                <a:cubicBezTo>
                  <a:pt x="7475273" y="900613"/>
                  <a:pt x="7453035" y="1573293"/>
                  <a:pt x="7430798" y="1809564"/>
                </a:cubicBezTo>
                <a:cubicBezTo>
                  <a:pt x="7347408" y="2398855"/>
                  <a:pt x="7041645" y="3077093"/>
                  <a:pt x="7013848" y="3104890"/>
                </a:cubicBezTo>
                <a:cubicBezTo>
                  <a:pt x="6924899" y="3085432"/>
                  <a:pt x="6721983" y="3391196"/>
                  <a:pt x="6569101" y="3402314"/>
                </a:cubicBezTo>
                <a:cubicBezTo>
                  <a:pt x="6407881" y="3413434"/>
                  <a:pt x="4039604" y="3405095"/>
                  <a:pt x="3683807" y="3341162"/>
                </a:cubicBezTo>
                <a:cubicBezTo>
                  <a:pt x="1749158" y="2988144"/>
                  <a:pt x="1704683" y="2860279"/>
                  <a:pt x="1704683" y="2860279"/>
                </a:cubicBezTo>
                <a:cubicBezTo>
                  <a:pt x="1704683" y="2860279"/>
                  <a:pt x="1910378" y="2835262"/>
                  <a:pt x="2010446" y="2801907"/>
                </a:cubicBezTo>
                <a:cubicBezTo>
                  <a:pt x="1865904" y="2799126"/>
                  <a:pt x="1296072" y="2693500"/>
                  <a:pt x="1273834" y="2674041"/>
                </a:cubicBezTo>
                <a:cubicBezTo>
                  <a:pt x="1284954" y="2668482"/>
                  <a:pt x="1301632" y="2662923"/>
                  <a:pt x="1315530" y="2657363"/>
                </a:cubicBezTo>
                <a:cubicBezTo>
                  <a:pt x="1284954" y="2640686"/>
                  <a:pt x="1259936" y="2621228"/>
                  <a:pt x="1234919" y="2590651"/>
                </a:cubicBezTo>
                <a:cubicBezTo>
                  <a:pt x="1154309" y="2487804"/>
                  <a:pt x="1018105" y="2523940"/>
                  <a:pt x="904138" y="2485024"/>
                </a:cubicBezTo>
                <a:cubicBezTo>
                  <a:pt x="976410" y="2268210"/>
                  <a:pt x="1168208" y="2348820"/>
                  <a:pt x="1315530" y="2307126"/>
                </a:cubicBezTo>
                <a:cubicBezTo>
                  <a:pt x="929156" y="2179260"/>
                  <a:pt x="1004207" y="2112548"/>
                  <a:pt x="851326" y="2065294"/>
                </a:cubicBezTo>
                <a:cubicBezTo>
                  <a:pt x="659528" y="2006921"/>
                  <a:pt x="615053" y="2006921"/>
                  <a:pt x="615053" y="2006921"/>
                </a:cubicBezTo>
                <a:cubicBezTo>
                  <a:pt x="840206" y="1829023"/>
                  <a:pt x="1109834" y="2020820"/>
                  <a:pt x="1393361" y="1703937"/>
                </a:cubicBezTo>
                <a:cubicBezTo>
                  <a:pt x="1120952" y="1659463"/>
                  <a:pt x="306510" y="1637225"/>
                  <a:pt x="131391" y="1553835"/>
                </a:cubicBezTo>
                <a:cubicBezTo>
                  <a:pt x="198103" y="1584411"/>
                  <a:pt x="203663" y="1492682"/>
                  <a:pt x="234239" y="1492682"/>
                </a:cubicBezTo>
                <a:cubicBezTo>
                  <a:pt x="492748" y="1489903"/>
                  <a:pt x="756816" y="1542717"/>
                  <a:pt x="1018105" y="1509360"/>
                </a:cubicBezTo>
                <a:cubicBezTo>
                  <a:pt x="1065359" y="1506581"/>
                  <a:pt x="1140411" y="1531597"/>
                  <a:pt x="1148750" y="1462106"/>
                </a:cubicBezTo>
                <a:cubicBezTo>
                  <a:pt x="1157088" y="1375936"/>
                  <a:pt x="1059800" y="1395394"/>
                  <a:pt x="1018105" y="1387055"/>
                </a:cubicBezTo>
                <a:cubicBezTo>
                  <a:pt x="848545" y="1359258"/>
                  <a:pt x="681766" y="1348140"/>
                  <a:pt x="509426" y="1331461"/>
                </a:cubicBezTo>
                <a:cubicBezTo>
                  <a:pt x="437155" y="1323122"/>
                  <a:pt x="348206" y="1339800"/>
                  <a:pt x="376002" y="1206376"/>
                </a:cubicBezTo>
                <a:cubicBezTo>
                  <a:pt x="353764" y="1078512"/>
                  <a:pt x="220341" y="1122986"/>
                  <a:pt x="150849" y="1061833"/>
                </a:cubicBezTo>
                <a:cubicBezTo>
                  <a:pt x="184205" y="989562"/>
                  <a:pt x="278714" y="1039597"/>
                  <a:pt x="306510" y="942308"/>
                </a:cubicBezTo>
                <a:cubicBezTo>
                  <a:pt x="173086" y="972884"/>
                  <a:pt x="186985" y="761630"/>
                  <a:pt x="53560" y="764409"/>
                </a:cubicBezTo>
                <a:cubicBezTo>
                  <a:pt x="-57626" y="639324"/>
                  <a:pt x="22984" y="578171"/>
                  <a:pt x="125832" y="530917"/>
                </a:cubicBezTo>
                <a:cubicBezTo>
                  <a:pt x="259256" y="472544"/>
                  <a:pt x="406578" y="486442"/>
                  <a:pt x="551121" y="475324"/>
                </a:cubicBezTo>
                <a:cubicBezTo>
                  <a:pt x="742919" y="450306"/>
                  <a:pt x="926376" y="391934"/>
                  <a:pt x="1120952" y="394713"/>
                </a:cubicBezTo>
                <a:cubicBezTo>
                  <a:pt x="1304411" y="336340"/>
                  <a:pt x="1507326" y="400272"/>
                  <a:pt x="1693564" y="325221"/>
                </a:cubicBezTo>
                <a:cubicBezTo>
                  <a:pt x="1882582" y="325221"/>
                  <a:pt x="2074379" y="325221"/>
                  <a:pt x="2266175" y="325221"/>
                </a:cubicBezTo>
                <a:cubicBezTo>
                  <a:pt x="2321770" y="328001"/>
                  <a:pt x="2374582" y="328001"/>
                  <a:pt x="2430177" y="330781"/>
                </a:cubicBezTo>
                <a:cubicBezTo>
                  <a:pt x="2430177" y="330781"/>
                  <a:pt x="2432956" y="330781"/>
                  <a:pt x="2432956" y="330781"/>
                </a:cubicBezTo>
                <a:cubicBezTo>
                  <a:pt x="2672008" y="339120"/>
                  <a:pt x="2908279" y="344679"/>
                  <a:pt x="3144551" y="355798"/>
                </a:cubicBezTo>
                <a:cubicBezTo>
                  <a:pt x="3233500" y="355798"/>
                  <a:pt x="3319670" y="358577"/>
                  <a:pt x="3408619" y="358577"/>
                </a:cubicBezTo>
                <a:cubicBezTo>
                  <a:pt x="3597637" y="372475"/>
                  <a:pt x="3789434" y="380814"/>
                  <a:pt x="3981231" y="361357"/>
                </a:cubicBezTo>
                <a:cubicBezTo>
                  <a:pt x="4173028" y="378035"/>
                  <a:pt x="4359266" y="366917"/>
                  <a:pt x="4551063" y="350238"/>
                </a:cubicBezTo>
                <a:cubicBezTo>
                  <a:pt x="4745639" y="369696"/>
                  <a:pt x="4937437" y="341899"/>
                  <a:pt x="5129233" y="316882"/>
                </a:cubicBezTo>
                <a:cubicBezTo>
                  <a:pt x="5321031" y="328001"/>
                  <a:pt x="5512828" y="328001"/>
                  <a:pt x="5699065" y="272407"/>
                </a:cubicBezTo>
                <a:cubicBezTo>
                  <a:pt x="5840829" y="333560"/>
                  <a:pt x="5910321" y="133424"/>
                  <a:pt x="6063202" y="172339"/>
                </a:cubicBezTo>
                <a:cubicBezTo>
                  <a:pt x="6216084" y="214035"/>
                  <a:pt x="6324491" y="55593"/>
                  <a:pt x="6457914" y="0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29729" y="160703"/>
            <a:ext cx="8520062" cy="5788577"/>
            <a:chOff x="29729" y="160703"/>
            <a:chExt cx="8520062" cy="5788577"/>
          </a:xfrm>
        </p:grpSpPr>
        <p:grpSp>
          <p:nvGrpSpPr>
            <p:cNvPr id="2" name="그룹 1"/>
            <p:cNvGrpSpPr/>
            <p:nvPr/>
          </p:nvGrpSpPr>
          <p:grpSpPr>
            <a:xfrm>
              <a:off x="539551" y="976139"/>
              <a:ext cx="8010240" cy="1444749"/>
              <a:chOff x="539551" y="1365151"/>
              <a:chExt cx="8010240" cy="1444749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1637023" y="1479451"/>
                <a:ext cx="6912768" cy="133044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1A8B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pc="-100" dirty="0">
                  <a:latin typeface="+mn-ea"/>
                </a:endParaRPr>
              </a:p>
            </p:txBody>
          </p:sp>
          <p:sp>
            <p:nvSpPr>
              <p:cNvPr id="4" name="이등변 삼각형 3"/>
              <p:cNvSpPr/>
              <p:nvPr/>
            </p:nvSpPr>
            <p:spPr>
              <a:xfrm rot="5400000">
                <a:off x="1939947" y="2242268"/>
                <a:ext cx="244732" cy="885283"/>
              </a:xfrm>
              <a:prstGeom prst="triangle">
                <a:avLst>
                  <a:gd name="adj" fmla="val 50000"/>
                </a:avLst>
              </a:prstGeom>
              <a:solidFill>
                <a:srgbClr val="0D4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pc="-100" dirty="0">
                  <a:latin typeface="+mn-ea"/>
                </a:endParaRPr>
              </a:p>
            </p:txBody>
          </p:sp>
          <p:sp>
            <p:nvSpPr>
              <p:cNvPr id="5" name="모서리가 둥근 직사각형 4"/>
              <p:cNvSpPr/>
              <p:nvPr/>
            </p:nvSpPr>
            <p:spPr>
              <a:xfrm>
                <a:off x="539551" y="1365151"/>
                <a:ext cx="1965403" cy="1322765"/>
              </a:xfrm>
              <a:prstGeom prst="roundRect">
                <a:avLst>
                  <a:gd name="adj" fmla="val 0"/>
                </a:avLst>
              </a:prstGeom>
              <a:solidFill>
                <a:srgbClr val="1A8B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pc="-100" dirty="0">
                  <a:latin typeface="+mn-ea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637022" y="2882398"/>
              <a:ext cx="6912768" cy="133044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AA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pc="-100" dirty="0">
                <a:latin typeface="+mn-ea"/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 rot="5400000">
              <a:off x="1939947" y="3656080"/>
              <a:ext cx="244732" cy="885283"/>
            </a:xfrm>
            <a:prstGeom prst="triangle">
              <a:avLst>
                <a:gd name="adj" fmla="val 50000"/>
              </a:avLst>
            </a:prstGeom>
            <a:solidFill>
              <a:srgbClr val="0058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pc="-100" dirty="0">
                <a:latin typeface="+mn-ea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539552" y="2767617"/>
              <a:ext cx="1965403" cy="1322765"/>
            </a:xfrm>
            <a:prstGeom prst="roundRect">
              <a:avLst>
                <a:gd name="adj" fmla="val 0"/>
              </a:avLst>
            </a:prstGeom>
            <a:solidFill>
              <a:srgbClr val="00AA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pc="-100" dirty="0">
                <a:latin typeface="+mn-ea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637022" y="4615777"/>
              <a:ext cx="6912768" cy="133044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65C2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pc="-100" dirty="0">
                <a:latin typeface="+mn-ea"/>
              </a:endParaRPr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1939948" y="5384273"/>
              <a:ext cx="244730" cy="885283"/>
            </a:xfrm>
            <a:prstGeom prst="triangle">
              <a:avLst>
                <a:gd name="adj" fmla="val 50000"/>
              </a:avLst>
            </a:prstGeom>
            <a:solidFill>
              <a:srgbClr val="1B45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pc="-100" dirty="0">
                <a:latin typeface="+mn-ea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39551" y="4501477"/>
              <a:ext cx="1965403" cy="1322765"/>
            </a:xfrm>
            <a:prstGeom prst="roundRect">
              <a:avLst>
                <a:gd name="adj" fmla="val 0"/>
              </a:avLst>
            </a:prstGeom>
            <a:solidFill>
              <a:srgbClr val="3D9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endParaRPr lang="ko-KR" altLang="en-US" sz="1400" b="1" spc="-100" dirty="0">
                <a:gradFill>
                  <a:gsLst>
                    <a:gs pos="0">
                      <a:prstClr val="white"/>
                    </a:gs>
                    <a:gs pos="50000">
                      <a:prstClr val="white"/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56360" y="3680932"/>
              <a:ext cx="278130" cy="369332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endParaRPr lang="ko-KR" altLang="en-US" b="1" spc="-10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417302" y="5331236"/>
              <a:ext cx="184730" cy="369332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endParaRPr lang="ko-KR" altLang="en-US" b="1" spc="-10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27784" y="1623021"/>
              <a:ext cx="3358612" cy="630942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marL="136525" indent="-136525">
                <a:spcBef>
                  <a:spcPts val="600"/>
                </a:spcBef>
                <a:buClr>
                  <a:srgbClr val="1A8BAA"/>
                </a:buClr>
                <a:buFont typeface="Wingdings"/>
                <a:buChar char="§"/>
                <a:tabLst>
                  <a:tab pos="182563" algn="l"/>
                </a:tabLst>
                <a:defRPr/>
              </a:pPr>
              <a:r>
                <a:rPr lang="ko-KR" altLang="en-US" sz="1500" b="1" spc="-100" dirty="0">
                  <a:gradFill>
                    <a:gsLst>
                      <a:gs pos="7920">
                        <a:prstClr val="black">
                          <a:lumMod val="85000"/>
                          <a:lumOff val="15000"/>
                        </a:prstClr>
                      </a:gs>
                      <a:gs pos="33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복잡한 지원 절차과정의 어려움</a:t>
              </a:r>
            </a:p>
            <a:p>
              <a:pPr marL="136525" indent="-136525">
                <a:spcBef>
                  <a:spcPts val="600"/>
                </a:spcBef>
                <a:buClr>
                  <a:srgbClr val="1A8BAA"/>
                </a:buClr>
                <a:buFont typeface="Wingdings"/>
                <a:buChar char="§"/>
                <a:tabLst>
                  <a:tab pos="182563" algn="l"/>
                </a:tabLst>
                <a:defRPr/>
              </a:pPr>
              <a:r>
                <a:rPr lang="ko-KR" altLang="en-US" sz="1500" b="1" spc="-100" dirty="0">
                  <a:gradFill>
                    <a:gsLst>
                      <a:gs pos="7920">
                        <a:prstClr val="black">
                          <a:lumMod val="85000"/>
                          <a:lumOff val="15000"/>
                        </a:prstClr>
                      </a:gs>
                      <a:gs pos="33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실질적 지원을 받는 점포가 거의 없음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27784" y="3459462"/>
              <a:ext cx="4169731" cy="630942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marL="136525" indent="-136525">
                <a:spcBef>
                  <a:spcPts val="600"/>
                </a:spcBef>
                <a:buClr>
                  <a:srgbClr val="00AA86"/>
                </a:buClr>
                <a:buFont typeface="Wingdings"/>
                <a:buChar char="§"/>
                <a:tabLst>
                  <a:tab pos="182563" algn="l"/>
                </a:tabLst>
                <a:defRPr/>
              </a:pPr>
              <a:r>
                <a:rPr lang="ko-KR" altLang="en-US" sz="1500" b="1" spc="-100" dirty="0">
                  <a:gradFill>
                    <a:gsLst>
                      <a:gs pos="7920">
                        <a:prstClr val="black">
                          <a:lumMod val="85000"/>
                          <a:lumOff val="15000"/>
                        </a:prstClr>
                      </a:gs>
                      <a:gs pos="33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상인들의 매출 감소 최소 </a:t>
              </a:r>
              <a:r>
                <a:rPr lang="en-US" altLang="ko-KR" sz="1500" b="1" spc="-100" dirty="0">
                  <a:gradFill>
                    <a:gsLst>
                      <a:gs pos="7920">
                        <a:prstClr val="black">
                          <a:lumMod val="85000"/>
                          <a:lumOff val="15000"/>
                        </a:prstClr>
                      </a:gs>
                      <a:gs pos="33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30%~</a:t>
              </a:r>
              <a:r>
                <a:rPr lang="ko-KR" altLang="en-US" sz="1500" b="1" spc="-100" dirty="0">
                  <a:gradFill>
                    <a:gsLst>
                      <a:gs pos="7920">
                        <a:prstClr val="black">
                          <a:lumMod val="85000"/>
                          <a:lumOff val="15000"/>
                        </a:prstClr>
                      </a:gs>
                      <a:gs pos="33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최대 </a:t>
              </a:r>
              <a:r>
                <a:rPr lang="en-US" altLang="ko-KR" sz="1500" b="1" spc="-100" dirty="0">
                  <a:gradFill>
                    <a:gsLst>
                      <a:gs pos="7920">
                        <a:prstClr val="black">
                          <a:lumMod val="85000"/>
                          <a:lumOff val="15000"/>
                        </a:prstClr>
                      </a:gs>
                      <a:gs pos="33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80% </a:t>
              </a:r>
              <a:r>
                <a:rPr lang="ko-KR" altLang="en-US" sz="1500" b="1" spc="-100" dirty="0">
                  <a:gradFill>
                    <a:gsLst>
                      <a:gs pos="7920">
                        <a:prstClr val="black">
                          <a:lumMod val="85000"/>
                          <a:lumOff val="15000"/>
                        </a:prstClr>
                      </a:gs>
                      <a:gs pos="33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이상 </a:t>
              </a:r>
            </a:p>
            <a:p>
              <a:pPr marL="136525" indent="-136525">
                <a:spcBef>
                  <a:spcPts val="600"/>
                </a:spcBef>
                <a:buClr>
                  <a:srgbClr val="00AA86"/>
                </a:buClr>
                <a:buFont typeface="Wingdings"/>
                <a:buChar char="§"/>
                <a:tabLst>
                  <a:tab pos="182563" algn="l"/>
                </a:tabLst>
                <a:defRPr/>
              </a:pPr>
              <a:r>
                <a:rPr lang="ko-KR" altLang="en-US" sz="1500" b="1" spc="-100" dirty="0">
                  <a:gradFill>
                    <a:gsLst>
                      <a:gs pos="7920">
                        <a:prstClr val="black">
                          <a:lumMod val="85000"/>
                          <a:lumOff val="15000"/>
                        </a:prstClr>
                      </a:gs>
                      <a:gs pos="33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많은 간판 내린 가게 및 식당들 경제적 피해 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627784" y="5173433"/>
              <a:ext cx="5785558" cy="630942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marL="136525" indent="-136525">
                <a:spcBef>
                  <a:spcPts val="600"/>
                </a:spcBef>
                <a:buClr>
                  <a:srgbClr val="65C267"/>
                </a:buClr>
                <a:buFont typeface="Wingdings"/>
                <a:buChar char="§"/>
                <a:tabLst>
                  <a:tab pos="182563" algn="l"/>
                </a:tabLst>
                <a:defRPr/>
              </a:pPr>
              <a:r>
                <a:rPr lang="ko-KR" altLang="en-US" sz="1500" b="1" spc="-100">
                  <a:gradFill>
                    <a:gsLst>
                      <a:gs pos="7920">
                        <a:prstClr val="black">
                          <a:lumMod val="85000"/>
                          <a:lumOff val="15000"/>
                        </a:prstClr>
                      </a:gs>
                      <a:gs pos="33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사업장 경제적 피해 </a:t>
              </a:r>
              <a:endParaRPr lang="ko-KR" altLang="en-US" sz="1500" b="1" spc="-100" dirty="0">
                <a:gradFill>
                  <a:gsLst>
                    <a:gs pos="7920">
                      <a:prstClr val="black">
                        <a:lumMod val="85000"/>
                        <a:lumOff val="15000"/>
                      </a:prstClr>
                    </a:gs>
                    <a:gs pos="33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endParaRPr>
            </a:p>
            <a:p>
              <a:pPr marL="136525" indent="-136525">
                <a:spcBef>
                  <a:spcPts val="600"/>
                </a:spcBef>
                <a:buClr>
                  <a:srgbClr val="65C267"/>
                </a:buClr>
                <a:buFont typeface="Wingdings"/>
                <a:buChar char="§"/>
                <a:tabLst>
                  <a:tab pos="182563" algn="l"/>
                </a:tabLst>
                <a:defRPr/>
              </a:pPr>
              <a:r>
                <a:rPr lang="ko-KR" altLang="en-US" sz="1500" b="1" spc="-100" dirty="0">
                  <a:gradFill>
                    <a:gsLst>
                      <a:gs pos="7920">
                        <a:prstClr val="black">
                          <a:lumMod val="85000"/>
                          <a:lumOff val="15000"/>
                        </a:prstClr>
                      </a:gs>
                      <a:gs pos="33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정당한 이유 없이도 해고당할 수 있는 가맹점에서 근무하는 근로자들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730089" y="1228711"/>
              <a:ext cx="2571538" cy="369332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lvl="0">
                <a:defRPr/>
              </a:pPr>
              <a:r>
                <a:rPr lang="ko-KR" altLang="en-US" b="1" spc="-100" dirty="0">
                  <a:gradFill>
                    <a:gsLst>
                      <a:gs pos="86670">
                        <a:srgbClr val="1A8BAA"/>
                      </a:gs>
                      <a:gs pos="55000">
                        <a:srgbClr val="1A8BAA"/>
                      </a:gs>
                    </a:gsLst>
                    <a:lin ang="5400000" scaled="0"/>
                  </a:gradFill>
                  <a:latin typeface="+mn-ea"/>
                </a:rPr>
                <a:t>남대문 시장 상권 초토화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730089" y="3063906"/>
              <a:ext cx="3600666" cy="369332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lvl="0">
                <a:defRPr/>
              </a:pPr>
              <a:r>
                <a:rPr lang="en-US" altLang="ko-KR" b="1" spc="-100" dirty="0">
                  <a:gradFill>
                    <a:gsLst>
                      <a:gs pos="97920">
                        <a:srgbClr val="00AA86"/>
                      </a:gs>
                      <a:gs pos="86670">
                        <a:srgbClr val="00AA86"/>
                      </a:gs>
                    </a:gsLst>
                    <a:lin ang="5400000" scaled="0"/>
                  </a:gradFill>
                  <a:latin typeface="+mn-ea"/>
                </a:rPr>
                <a:t>Pandemic</a:t>
              </a:r>
              <a:r>
                <a:rPr lang="ko-KR" altLang="en-US" b="1" spc="-100" dirty="0">
                  <a:gradFill>
                    <a:gsLst>
                      <a:gs pos="97920">
                        <a:srgbClr val="00AA86"/>
                      </a:gs>
                      <a:gs pos="86670">
                        <a:srgbClr val="00AA86"/>
                      </a:gs>
                    </a:gsLst>
                    <a:lin ang="5400000" scaled="0"/>
                  </a:gradFill>
                  <a:latin typeface="+mn-ea"/>
                </a:rPr>
                <a:t>현상 월곡 일대 매출 감소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730089" y="4792473"/>
              <a:ext cx="3294492" cy="369332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lvl="0">
                <a:defRPr/>
              </a:pPr>
              <a:r>
                <a:rPr lang="ko-KR" altLang="en-US" b="1" spc="-100" dirty="0">
                  <a:gradFill>
                    <a:gsLst>
                      <a:gs pos="6670">
                        <a:srgbClr val="3E9C40"/>
                      </a:gs>
                      <a:gs pos="100000">
                        <a:srgbClr val="3E9C40"/>
                      </a:gs>
                    </a:gsLst>
                    <a:lin ang="5400000" scaled="0"/>
                  </a:gradFill>
                  <a:latin typeface="+mn-ea"/>
                </a:rPr>
                <a:t>상권 무너짐의 심각한 실업 문제</a:t>
              </a: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29729" y="160703"/>
              <a:ext cx="3822191" cy="349798"/>
            </a:xfrm>
            <a:prstGeom prst="rect">
              <a:avLst/>
            </a:prstGeom>
            <a:solidFill>
              <a:srgbClr val="1158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 dirty="0">
                <a:latin typeface="나눔바른고딕"/>
                <a:ea typeface="나눔바른고딕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9733" y="160703"/>
              <a:ext cx="419287" cy="349798"/>
            </a:xfrm>
            <a:prstGeom prst="rect">
              <a:avLst/>
            </a:prstGeom>
            <a:solidFill>
              <a:srgbClr val="1A8B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 dirty="0">
                <a:latin typeface="나눔바른고딕"/>
                <a:ea typeface="나눔바른고딕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67544" y="182880"/>
              <a:ext cx="3051632" cy="32004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>
                <a:defRPr/>
              </a:pPr>
              <a:r>
                <a:rPr lang="ko-KR" altLang="en-US" sz="1500" b="1" dirty="0">
                  <a:gradFill>
                    <a:gsLst>
                      <a:gs pos="0">
                        <a:schemeClr val="bg1"/>
                      </a:gs>
                      <a:gs pos="48000">
                        <a:schemeClr val="bg1"/>
                      </a:gs>
                    </a:gsLst>
                    <a:lin ang="5400000" scaled="0"/>
                  </a:gradFill>
                  <a:latin typeface="+mn-ea"/>
                </a:rPr>
                <a:t>상권 무너짐에 따른 결과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9241" y="175677"/>
              <a:ext cx="287258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>
                  <a:gradFill>
                    <a:gsLst>
                      <a:gs pos="0">
                        <a:schemeClr val="bg1"/>
                      </a:gs>
                      <a:gs pos="48000">
                        <a:schemeClr val="bg1"/>
                      </a:gs>
                    </a:gsLst>
                    <a:lin ang="5400000" scaled="0"/>
                  </a:gradFill>
                  <a:latin typeface="나눔바른고딕"/>
                  <a:ea typeface="나눔바른고딕"/>
                </a:rPr>
                <a:t>II</a:t>
              </a:r>
              <a:endParaRPr lang="ko-KR" altLang="en-US" sz="1600" b="1" dirty="0">
                <a:gradFill>
                  <a:gsLst>
                    <a:gs pos="0">
                      <a:schemeClr val="bg1"/>
                    </a:gs>
                    <a:gs pos="48000">
                      <a:schemeClr val="bg1"/>
                    </a:gs>
                  </a:gsLst>
                  <a:lin ang="5400000" scaled="0"/>
                </a:gradFill>
                <a:latin typeface="나눔바른고딕"/>
                <a:ea typeface="나눔바른고딕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337310" y="1888761"/>
            <a:ext cx="278130" cy="369332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ko-KR" altLang="en-US" b="1" spc="-100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</a:gsLst>
                <a:lin ang="5400000" scaled="0"/>
              </a:gradFill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307090" y="6349156"/>
            <a:ext cx="575799" cy="30777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1400" b="1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48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+mn-ea"/>
              </a:rPr>
              <a:t>8/24</a:t>
            </a:r>
          </a:p>
        </p:txBody>
      </p:sp>
      <p:pic>
        <p:nvPicPr>
          <p:cNvPr id="30" name="그림 73" descr="극장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82146" y="2998732"/>
            <a:ext cx="680209" cy="680209"/>
          </a:xfrm>
          <a:prstGeom prst="rect">
            <a:avLst/>
          </a:prstGeom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80CA537C-6861-4A42-91AC-83556EDEA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07" y="904097"/>
            <a:ext cx="2177590" cy="1610227"/>
          </a:xfrm>
          <a:prstGeom prst="rect">
            <a:avLst/>
          </a:prstGeom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80F62CE5-238C-459F-ABDA-27A8DD660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27" y="2729854"/>
            <a:ext cx="2177590" cy="162009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E3DB019-2533-4EE9-914A-7A63A2093B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07" y="4501477"/>
            <a:ext cx="2196147" cy="153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1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DF07D-27E7-4EB2-A251-73F6DB778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6501" y="1881828"/>
            <a:ext cx="4370732" cy="739092"/>
          </a:xfrm>
        </p:spPr>
        <p:txBody>
          <a:bodyPr anchor="b">
            <a:normAutofit fontScale="90000"/>
          </a:bodyPr>
          <a:lstStyle/>
          <a:p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죽어가는</a:t>
            </a:r>
            <a:br>
              <a:rPr lang="en-US" altLang="ko-KR" sz="5300" b="1" dirty="0">
                <a:solidFill>
                  <a:srgbClr val="13687F"/>
                </a:solidFill>
                <a:latin typeface="+mj-ea"/>
              </a:rPr>
            </a:br>
            <a:r>
              <a:rPr lang="ko-KR" altLang="en-US" sz="6000" b="1" dirty="0">
                <a:solidFill>
                  <a:srgbClr val="13687F"/>
                </a:solidFill>
                <a:latin typeface="+mj-ea"/>
              </a:rPr>
              <a:t>남대문 시장</a:t>
            </a:r>
            <a:br>
              <a:rPr lang="en-US" altLang="ko-KR" dirty="0">
                <a:latin typeface="+mj-ea"/>
              </a:rPr>
            </a:br>
            <a:endParaRPr lang="ko-KR" altLang="en-US" dirty="0">
              <a:latin typeface="+mj-ea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35F4018-764A-45A4-96DF-3EC21A430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75" y="2183668"/>
            <a:ext cx="2560881" cy="1893807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58B3071-3EC9-4F25-A7BA-A33DFF5A3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20" y="4077475"/>
            <a:ext cx="2561088" cy="1893807"/>
          </a:xfrm>
          <a:prstGeom prst="rect">
            <a:avLst/>
          </a:prstGeom>
        </p:spPr>
      </p:pic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DB0883F-5D25-4DD7-939D-F17254B41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1637" y="2060848"/>
            <a:ext cx="5788858" cy="335354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북적거리던 남대문 시장 사람들의 모습은 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    </a:t>
            </a:r>
            <a:r>
              <a:rPr lang="ko-KR" altLang="en-US" b="1" dirty="0"/>
              <a:t>찾아볼 수 없음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평소 줄 서서 먹는 식당들</a:t>
            </a:r>
            <a:r>
              <a:rPr lang="en-US" altLang="ko-KR" b="1" dirty="0"/>
              <a:t> </a:t>
            </a:r>
            <a:r>
              <a:rPr lang="ko-KR" altLang="en-US" b="1" dirty="0"/>
              <a:t>이른 오후 </a:t>
            </a:r>
            <a:r>
              <a:rPr lang="en-US" altLang="ko-KR" b="1" dirty="0"/>
              <a:t>6</a:t>
            </a:r>
            <a:r>
              <a:rPr lang="ko-KR" altLang="en-US" b="1" dirty="0"/>
              <a:t>시에 </a:t>
            </a:r>
            <a:endParaRPr lang="en-US" altLang="ko-KR" b="1" dirty="0"/>
          </a:p>
          <a:p>
            <a:pPr marL="0" indent="0">
              <a:buNone/>
            </a:pPr>
            <a:r>
              <a:rPr lang="ko-KR" altLang="en-US" b="1" dirty="0"/>
              <a:t>    문닫음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대부분 간판 내린 가게들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sz="4400" b="1" dirty="0"/>
              <a:t>IMF</a:t>
            </a:r>
            <a:r>
              <a:rPr lang="en-US" altLang="ko-KR" sz="3600" b="1" dirty="0"/>
              <a:t> </a:t>
            </a:r>
            <a:r>
              <a:rPr lang="ko-KR" altLang="en-US" b="1" dirty="0"/>
              <a:t>때보다 더 심각한 </a:t>
            </a:r>
            <a:r>
              <a:rPr lang="ko-KR" altLang="en-US" b="1" dirty="0">
                <a:solidFill>
                  <a:srgbClr val="FF0000"/>
                </a:solidFill>
              </a:rPr>
              <a:t>경제적 피해 및 위기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186F8E-8430-4695-B665-65A94EA47647}"/>
              </a:ext>
            </a:extLst>
          </p:cNvPr>
          <p:cNvSpPr txBox="1"/>
          <p:nvPr/>
        </p:nvSpPr>
        <p:spPr>
          <a:xfrm>
            <a:off x="4283968" y="6361583"/>
            <a:ext cx="575799" cy="30777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1400" b="1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48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+mn-ea"/>
              </a:rPr>
              <a:t>9/24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0538FF0-A2B4-4832-9510-61FAFF69AF60}"/>
              </a:ext>
            </a:extLst>
          </p:cNvPr>
          <p:cNvSpPr/>
          <p:nvPr/>
        </p:nvSpPr>
        <p:spPr>
          <a:xfrm>
            <a:off x="449021" y="160703"/>
            <a:ext cx="3114868" cy="349798"/>
          </a:xfrm>
          <a:prstGeom prst="rect">
            <a:avLst/>
          </a:prstGeom>
          <a:solidFill>
            <a:srgbClr val="115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48000">
                      <a:schemeClr val="bg1"/>
                    </a:gs>
                  </a:gsLst>
                  <a:lin ang="5400000" scaled="0"/>
                </a:gradFill>
                <a:latin typeface="+mn-ea"/>
              </a:rPr>
              <a:t>상권 무너짐에 따른 결과 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98DA8D-331E-4FC7-8912-515DAA47390B}"/>
              </a:ext>
            </a:extLst>
          </p:cNvPr>
          <p:cNvSpPr/>
          <p:nvPr/>
        </p:nvSpPr>
        <p:spPr>
          <a:xfrm>
            <a:off x="29733" y="160703"/>
            <a:ext cx="419287" cy="349798"/>
          </a:xfrm>
          <a:prstGeom prst="rect">
            <a:avLst/>
          </a:prstGeom>
          <a:solidFill>
            <a:srgbClr val="1A8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000" dirty="0">
              <a:latin typeface="나눔바른고딕"/>
              <a:ea typeface="나눔바른고딕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1DF206-00BF-4DC7-94DB-0E6EAFD77909}"/>
              </a:ext>
            </a:extLst>
          </p:cNvPr>
          <p:cNvSpPr txBox="1"/>
          <p:nvPr/>
        </p:nvSpPr>
        <p:spPr>
          <a:xfrm>
            <a:off x="29733" y="171947"/>
            <a:ext cx="440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gradFill>
                  <a:gsLst>
                    <a:gs pos="0">
                      <a:schemeClr val="bg1"/>
                    </a:gs>
                    <a:gs pos="48000">
                      <a:schemeClr val="bg1"/>
                    </a:gs>
                  </a:gsLst>
                  <a:lin ang="5400000" scaled="0"/>
                </a:gradFill>
                <a:latin typeface="나눔바른고딕"/>
                <a:ea typeface="나눔바른고딕"/>
              </a:rPr>
              <a:t>II</a:t>
            </a:r>
            <a:endParaRPr lang="ko-KR" altLang="en-US" sz="1600" b="1" dirty="0">
              <a:gradFill>
                <a:gsLst>
                  <a:gs pos="0">
                    <a:schemeClr val="bg1"/>
                  </a:gs>
                  <a:gs pos="48000">
                    <a:schemeClr val="bg1"/>
                  </a:gs>
                </a:gsLst>
                <a:lin ang="5400000" scaled="0"/>
              </a:gradFill>
              <a:latin typeface="나눔바른고딕"/>
              <a:ea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3320655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A6507-FEC6-4600-BD1E-DF4DFEDDF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5525" y="606805"/>
            <a:ext cx="4592684" cy="1349499"/>
          </a:xfrm>
        </p:spPr>
        <p:txBody>
          <a:bodyPr anchor="b">
            <a:normAutofit fontScale="90000"/>
          </a:bodyPr>
          <a:lstStyle/>
          <a:p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해결사례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br>
              <a:rPr lang="en-US" altLang="ko-KR" dirty="0">
                <a:latin typeface="+mj-ea"/>
              </a:rPr>
            </a:br>
            <a:r>
              <a:rPr lang="ko-KR" altLang="en-US" sz="6000" b="1" dirty="0">
                <a:solidFill>
                  <a:srgbClr val="13687F"/>
                </a:solidFill>
                <a:latin typeface="+mj-ea"/>
              </a:rPr>
              <a:t>남대문 시장</a:t>
            </a:r>
            <a:endParaRPr lang="en-US" sz="6000" b="1" dirty="0">
              <a:solidFill>
                <a:srgbClr val="13687F"/>
              </a:solidFill>
              <a:latin typeface="+mj-ea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1A6C630-1CF9-4212-A4E9-59C5AEAF5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76" y="2167630"/>
            <a:ext cx="3218563" cy="2275671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75E84E5-72B9-4CAE-8DB7-9C208BB6D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76" y="4447031"/>
            <a:ext cx="3218563" cy="150938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4F8EE-017D-46C4-9897-C0A868C81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7938" y="2167631"/>
            <a:ext cx="5686062" cy="2125466"/>
          </a:xfrm>
        </p:spPr>
        <p:txBody>
          <a:bodyPr vert="horz" lIns="68580" tIns="34290" rIns="68580" bIns="34290" rtlCol="0" anchor="t">
            <a:no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u"/>
            </a:pPr>
            <a:r>
              <a:rPr lang="ko-KR" altLang="en-US" sz="1600" b="1" dirty="0">
                <a:latin typeface="+mn-ea"/>
              </a:rPr>
              <a:t>서울 남대문시장 상가의 건물주들이 코로나</a:t>
            </a:r>
            <a:r>
              <a:rPr lang="en-US" altLang="ko-KR" sz="1600" b="1" dirty="0">
                <a:latin typeface="+mn-ea"/>
              </a:rPr>
              <a:t>19 </a:t>
            </a:r>
            <a:r>
              <a:rPr lang="ko-KR" altLang="en-US" sz="1600" b="1" dirty="0">
                <a:latin typeface="+mn-ea"/>
              </a:rPr>
              <a:t>확산에 따른 고통을 분담하기 위해 앞으로 </a:t>
            </a:r>
            <a:r>
              <a:rPr lang="en-US" altLang="ko-KR" sz="1600" b="1" dirty="0">
                <a:latin typeface="+mn-ea"/>
              </a:rPr>
              <a:t>3</a:t>
            </a:r>
            <a:r>
              <a:rPr lang="ko-KR" altLang="en-US" sz="1600" b="1" dirty="0">
                <a:latin typeface="+mn-ea"/>
              </a:rPr>
              <a:t>개월간 </a:t>
            </a:r>
            <a:r>
              <a:rPr lang="ko-KR" altLang="en-US" sz="1600" b="1" dirty="0">
                <a:solidFill>
                  <a:srgbClr val="0000FF"/>
                </a:solidFill>
                <a:latin typeface="+mn-ea"/>
              </a:rPr>
              <a:t>임대료의 </a:t>
            </a:r>
            <a:r>
              <a:rPr lang="en-US" altLang="ko-KR" sz="1600" b="1" dirty="0">
                <a:solidFill>
                  <a:srgbClr val="0000FF"/>
                </a:solidFill>
                <a:latin typeface="+mn-ea"/>
              </a:rPr>
              <a:t>20%</a:t>
            </a:r>
            <a:r>
              <a:rPr lang="ko-KR" altLang="en-US" sz="1600" b="1" dirty="0">
                <a:solidFill>
                  <a:srgbClr val="0000FF"/>
                </a:solidFill>
                <a:latin typeface="+mn-ea"/>
              </a:rPr>
              <a:t>를 인하해 주기로 결정</a:t>
            </a:r>
            <a:endParaRPr lang="en-US" altLang="ko-KR" sz="1600" b="1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u"/>
            </a:pPr>
            <a:endParaRPr lang="en-US" altLang="ko-KR" sz="1600" b="1" dirty="0">
              <a:latin typeface="+mn-ea"/>
            </a:endParaRPr>
          </a:p>
          <a:p>
            <a:pPr lvl="1">
              <a:lnSpc>
                <a:spcPct val="90000"/>
              </a:lnSpc>
              <a:buFont typeface="+mj-lt"/>
              <a:buAutoNum type="alphaUcPeriod"/>
            </a:pPr>
            <a:r>
              <a:rPr lang="en-US" altLang="ko-KR" sz="1600" b="1" dirty="0">
                <a:latin typeface="+mn-ea"/>
              </a:rPr>
              <a:t>'</a:t>
            </a:r>
            <a:r>
              <a:rPr lang="ko-KR" altLang="en-US" sz="1600" b="1" dirty="0">
                <a:latin typeface="+mn-ea"/>
              </a:rPr>
              <a:t>고려인삼백화점 대표</a:t>
            </a:r>
            <a:r>
              <a:rPr lang="en-US" altLang="ko-KR" sz="1600" b="1" dirty="0">
                <a:latin typeface="+mn-ea"/>
              </a:rPr>
              <a:t>' </a:t>
            </a:r>
            <a:r>
              <a:rPr lang="ko-KR" altLang="en-US" sz="1600" b="1" dirty="0">
                <a:latin typeface="+mn-ea"/>
              </a:rPr>
              <a:t>점포 </a:t>
            </a:r>
            <a:r>
              <a:rPr lang="en-US" altLang="ko-KR" sz="1600" b="1" dirty="0">
                <a:latin typeface="+mn-ea"/>
              </a:rPr>
              <a:t>50</a:t>
            </a:r>
            <a:r>
              <a:rPr lang="ko-KR" altLang="en-US" sz="1600" b="1" dirty="0">
                <a:latin typeface="+mn-ea"/>
              </a:rPr>
              <a:t>개 </a:t>
            </a:r>
            <a:r>
              <a:rPr lang="en-US" altLang="ko-KR" sz="1600" b="1" dirty="0">
                <a:latin typeface="+mn-ea"/>
              </a:rPr>
              <a:t>3</a:t>
            </a:r>
            <a:r>
              <a:rPr lang="ko-KR" altLang="en-US" sz="1600" b="1" dirty="0">
                <a:latin typeface="+mn-ea"/>
              </a:rPr>
              <a:t>개월간 임대료 인하를 시작으로 주변 건물주들에게 </a:t>
            </a:r>
            <a:r>
              <a:rPr lang="ko-KR" altLang="en-US" sz="1600" b="1" dirty="0">
                <a:solidFill>
                  <a:srgbClr val="0000FF"/>
                </a:solidFill>
                <a:latin typeface="+mn-ea"/>
              </a:rPr>
              <a:t>임대료 인하 유도</a:t>
            </a:r>
            <a:endParaRPr lang="en-US" altLang="ko-KR" sz="1600" b="1" dirty="0">
              <a:solidFill>
                <a:srgbClr val="0000FF"/>
              </a:solidFill>
              <a:latin typeface="+mn-ea"/>
            </a:endParaRPr>
          </a:p>
          <a:p>
            <a:pPr lvl="1">
              <a:lnSpc>
                <a:spcPct val="90000"/>
              </a:lnSpc>
              <a:buFont typeface="+mj-lt"/>
              <a:buAutoNum type="alphaUcPeriod"/>
            </a:pPr>
            <a:endParaRPr lang="en-US" altLang="ko-KR" sz="1600" b="1" dirty="0">
              <a:latin typeface="+mn-ea"/>
            </a:endParaRPr>
          </a:p>
          <a:p>
            <a:pPr lvl="1">
              <a:lnSpc>
                <a:spcPct val="90000"/>
              </a:lnSpc>
              <a:buFont typeface="+mj-lt"/>
              <a:buAutoNum type="alphaUcPeriod"/>
            </a:pPr>
            <a:r>
              <a:rPr lang="en-US" altLang="ko-KR" sz="1600" b="1" dirty="0">
                <a:latin typeface="+mn-ea"/>
              </a:rPr>
              <a:t>'</a:t>
            </a:r>
            <a:r>
              <a:rPr lang="ko-KR" altLang="en-US" sz="1600" b="1" dirty="0">
                <a:latin typeface="+mn-ea"/>
              </a:rPr>
              <a:t>동찬기업 대표</a:t>
            </a:r>
            <a:r>
              <a:rPr lang="en-US" altLang="ko-KR" sz="1600" b="1" dirty="0">
                <a:latin typeface="+mn-ea"/>
              </a:rPr>
              <a:t>' </a:t>
            </a:r>
            <a:r>
              <a:rPr lang="ko-KR" altLang="en-US" sz="1600" b="1" dirty="0">
                <a:latin typeface="+mn-ea"/>
              </a:rPr>
              <a:t>남대문 상가 </a:t>
            </a:r>
            <a:r>
              <a:rPr lang="en-US" altLang="ko-KR" sz="1600" b="1" dirty="0">
                <a:latin typeface="+mn-ea"/>
              </a:rPr>
              <a:t>E</a:t>
            </a:r>
            <a:r>
              <a:rPr lang="ko-KR" altLang="en-US" sz="1600" b="1" dirty="0">
                <a:latin typeface="+mn-ea"/>
              </a:rPr>
              <a:t>동</a:t>
            </a:r>
            <a:r>
              <a:rPr lang="en-US" altLang="ko-KR" sz="1600" b="1" dirty="0">
                <a:latin typeface="+mn-ea"/>
              </a:rPr>
              <a:t>, G</a:t>
            </a:r>
            <a:r>
              <a:rPr lang="ko-KR" altLang="en-US" sz="1600" b="1" dirty="0">
                <a:latin typeface="+mn-ea"/>
              </a:rPr>
              <a:t>동 </a:t>
            </a:r>
            <a:r>
              <a:rPr lang="en-US" altLang="ko-KR" sz="1600" b="1" dirty="0">
                <a:latin typeface="+mn-ea"/>
              </a:rPr>
              <a:t>780</a:t>
            </a:r>
            <a:r>
              <a:rPr lang="ko-KR" altLang="en-US" sz="1600" b="1" dirty="0">
                <a:latin typeface="+mn-ea"/>
              </a:rPr>
              <a:t>여 개 점포 상인들 </a:t>
            </a:r>
            <a:r>
              <a:rPr lang="en-US" altLang="ko-KR" sz="1600" b="1" dirty="0">
                <a:latin typeface="+mn-ea"/>
              </a:rPr>
              <a:t>3</a:t>
            </a:r>
            <a:r>
              <a:rPr lang="ko-KR" altLang="en-US" sz="1600" b="1" dirty="0">
                <a:latin typeface="+mn-ea"/>
              </a:rPr>
              <a:t>개월간 </a:t>
            </a:r>
            <a:r>
              <a:rPr lang="ko-KR" altLang="en-US" sz="1600" b="1" dirty="0">
                <a:solidFill>
                  <a:srgbClr val="0000FF"/>
                </a:solidFill>
                <a:latin typeface="+mn-ea"/>
              </a:rPr>
              <a:t>임대료 인하</a:t>
            </a:r>
            <a:endParaRPr lang="en-US" altLang="ko-KR" sz="1600" b="1" dirty="0">
              <a:solidFill>
                <a:srgbClr val="0000FF"/>
              </a:solidFill>
              <a:latin typeface="+mn-ea"/>
            </a:endParaRPr>
          </a:p>
          <a:p>
            <a:pPr lvl="1">
              <a:lnSpc>
                <a:spcPct val="90000"/>
              </a:lnSpc>
              <a:buFont typeface="+mj-lt"/>
              <a:buAutoNum type="alphaUcPeriod"/>
            </a:pPr>
            <a:endParaRPr lang="en-US" altLang="ko-KR" sz="1600" b="1" dirty="0">
              <a:latin typeface="+mn-ea"/>
            </a:endParaRPr>
          </a:p>
          <a:p>
            <a:pPr lvl="1">
              <a:lnSpc>
                <a:spcPct val="90000"/>
              </a:lnSpc>
              <a:buFont typeface="+mj-lt"/>
              <a:buAutoNum type="alphaUcPeriod"/>
            </a:pPr>
            <a:r>
              <a:rPr lang="en-US" altLang="ko-KR" sz="1600" b="1" dirty="0">
                <a:latin typeface="+mn-ea"/>
              </a:rPr>
              <a:t>'</a:t>
            </a:r>
            <a:r>
              <a:rPr lang="ko-KR" altLang="en-US" sz="1600" b="1" dirty="0">
                <a:latin typeface="+mn-ea"/>
              </a:rPr>
              <a:t>삼호우주 상가 대표</a:t>
            </a:r>
            <a:r>
              <a:rPr lang="en-US" altLang="ko-KR" sz="1600" b="1" dirty="0">
                <a:latin typeface="+mn-ea"/>
              </a:rPr>
              <a:t>' </a:t>
            </a:r>
            <a:r>
              <a:rPr lang="ko-KR" altLang="en-US" sz="1600" b="1" dirty="0" err="1">
                <a:latin typeface="+mn-ea"/>
              </a:rPr>
              <a:t>삼호우주</a:t>
            </a:r>
            <a:r>
              <a:rPr lang="ko-KR" altLang="en-US" sz="1600" b="1" dirty="0">
                <a:latin typeface="+mn-ea"/>
              </a:rPr>
              <a:t> 쥬얼리 타운 내 </a:t>
            </a:r>
            <a:r>
              <a:rPr lang="en-US" altLang="ko-KR" sz="1600" b="1" dirty="0">
                <a:latin typeface="+mn-ea"/>
              </a:rPr>
              <a:t>550</a:t>
            </a:r>
            <a:r>
              <a:rPr lang="ko-KR" altLang="en-US" sz="1600" b="1" dirty="0">
                <a:latin typeface="+mn-ea"/>
              </a:rPr>
              <a:t>여 개 점포 </a:t>
            </a:r>
            <a:r>
              <a:rPr lang="ko-KR" altLang="en-US" sz="1600" b="1" dirty="0">
                <a:solidFill>
                  <a:srgbClr val="0000FF"/>
                </a:solidFill>
                <a:latin typeface="+mn-ea"/>
              </a:rPr>
              <a:t>임대료 인하</a:t>
            </a:r>
            <a:endParaRPr lang="en-US" altLang="ko-KR" sz="1600" b="1" dirty="0">
              <a:solidFill>
                <a:srgbClr val="0000FF"/>
              </a:solidFill>
              <a:latin typeface="+mn-ea"/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en-US" altLang="ko-KR" sz="1600" b="1" dirty="0">
              <a:latin typeface="+mn-ea"/>
            </a:endParaRPr>
          </a:p>
          <a:p>
            <a:pPr lvl="1">
              <a:lnSpc>
                <a:spcPct val="90000"/>
              </a:lnSpc>
              <a:buFont typeface="+mj-lt"/>
              <a:buAutoNum type="alphaUcPeriod"/>
            </a:pPr>
            <a:r>
              <a:rPr lang="en-US" altLang="ko-KR" sz="1600" b="1" dirty="0">
                <a:latin typeface="+mn-ea"/>
              </a:rPr>
              <a:t>'</a:t>
            </a:r>
            <a:r>
              <a:rPr lang="ko-KR" altLang="en-US" sz="1600" b="1" dirty="0">
                <a:latin typeface="+mn-ea"/>
              </a:rPr>
              <a:t>남정빌딩 대표</a:t>
            </a:r>
            <a:r>
              <a:rPr lang="en-US" altLang="ko-KR" sz="1600" b="1" dirty="0">
                <a:latin typeface="+mn-ea"/>
              </a:rPr>
              <a:t>' </a:t>
            </a:r>
            <a:r>
              <a:rPr lang="ko-KR" altLang="en-US" sz="1600" b="1" dirty="0">
                <a:latin typeface="+mn-ea"/>
              </a:rPr>
              <a:t>남정 빌딩 내 약 </a:t>
            </a:r>
            <a:r>
              <a:rPr lang="en-US" altLang="ko-KR" sz="1600" b="1" dirty="0">
                <a:latin typeface="+mn-ea"/>
              </a:rPr>
              <a:t>770</a:t>
            </a:r>
            <a:r>
              <a:rPr lang="ko-KR" altLang="en-US" sz="1600" b="1" dirty="0">
                <a:latin typeface="+mn-ea"/>
              </a:rPr>
              <a:t>여 개의 점포</a:t>
            </a:r>
            <a:endParaRPr lang="en-US" altLang="ko-KR" sz="1600" b="1" dirty="0">
              <a:latin typeface="+mn-ea"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ko-KR" altLang="en-US" sz="1600" b="1" dirty="0">
                <a:latin typeface="+mn-ea"/>
              </a:rPr>
              <a:t>     </a:t>
            </a:r>
            <a:r>
              <a:rPr lang="ko-KR" altLang="en-US" sz="1600" b="1" dirty="0">
                <a:solidFill>
                  <a:srgbClr val="0000FF"/>
                </a:solidFill>
                <a:latin typeface="+mn-ea"/>
              </a:rPr>
              <a:t>임대료 인하</a:t>
            </a:r>
            <a:endParaRPr lang="en-US" altLang="ko-KR" sz="16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8EB404-DBE5-4CCA-97FB-18B7A922E437}"/>
              </a:ext>
            </a:extLst>
          </p:cNvPr>
          <p:cNvSpPr txBox="1"/>
          <p:nvPr/>
        </p:nvSpPr>
        <p:spPr>
          <a:xfrm>
            <a:off x="4283968" y="6361583"/>
            <a:ext cx="679994" cy="30777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1400" b="1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48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+mn-ea"/>
              </a:rPr>
              <a:t>10/24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58E18D0-0201-4C40-B64A-BA553E7410BA}"/>
              </a:ext>
            </a:extLst>
          </p:cNvPr>
          <p:cNvSpPr/>
          <p:nvPr/>
        </p:nvSpPr>
        <p:spPr>
          <a:xfrm>
            <a:off x="449021" y="160703"/>
            <a:ext cx="3114868" cy="349798"/>
          </a:xfrm>
          <a:prstGeom prst="rect">
            <a:avLst/>
          </a:prstGeom>
          <a:solidFill>
            <a:srgbClr val="115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48000">
                      <a:schemeClr val="bg1"/>
                    </a:gs>
                  </a:gsLst>
                  <a:lin ang="5400000" scaled="0"/>
                </a:gradFill>
                <a:latin typeface="+mn-ea"/>
              </a:rPr>
              <a:t>상권 무너짐에 따른 결과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3F996E-572B-42CA-A53A-86EA13E54AF1}"/>
              </a:ext>
            </a:extLst>
          </p:cNvPr>
          <p:cNvSpPr/>
          <p:nvPr/>
        </p:nvSpPr>
        <p:spPr>
          <a:xfrm>
            <a:off x="29733" y="160703"/>
            <a:ext cx="419287" cy="349798"/>
          </a:xfrm>
          <a:prstGeom prst="rect">
            <a:avLst/>
          </a:prstGeom>
          <a:solidFill>
            <a:srgbClr val="1A8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000" dirty="0">
              <a:latin typeface="나눔바른고딕"/>
              <a:ea typeface="나눔바른고딕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C8AF9E-4EAB-4B84-8DB4-2E5A59857993}"/>
              </a:ext>
            </a:extLst>
          </p:cNvPr>
          <p:cNvSpPr txBox="1"/>
          <p:nvPr/>
        </p:nvSpPr>
        <p:spPr>
          <a:xfrm>
            <a:off x="99241" y="175677"/>
            <a:ext cx="28725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gradFill>
                  <a:gsLst>
                    <a:gs pos="0">
                      <a:schemeClr val="bg1"/>
                    </a:gs>
                    <a:gs pos="48000">
                      <a:schemeClr val="bg1"/>
                    </a:gs>
                  </a:gsLst>
                  <a:lin ang="5400000" scaled="0"/>
                </a:gradFill>
                <a:latin typeface="나눔바른고딕"/>
                <a:ea typeface="나눔바른고딕"/>
              </a:rPr>
              <a:t>II</a:t>
            </a:r>
            <a:endParaRPr lang="ko-KR" altLang="en-US" sz="1600" b="1" dirty="0">
              <a:gradFill>
                <a:gsLst>
                  <a:gs pos="0">
                    <a:schemeClr val="bg1"/>
                  </a:gs>
                  <a:gs pos="48000">
                    <a:schemeClr val="bg1"/>
                  </a:gs>
                </a:gsLst>
                <a:lin ang="5400000" scaled="0"/>
              </a:gradFill>
              <a:latin typeface="나눔바른고딕"/>
              <a:ea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1725383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4F8EE-017D-46C4-9897-C0A868C81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764704"/>
            <a:ext cx="6984775" cy="2925068"/>
          </a:xfrm>
        </p:spPr>
        <p:txBody>
          <a:bodyPr vert="horz" lIns="68580" tIns="34290" rIns="68580" bIns="34290" rtlCol="0" anchor="t">
            <a:norm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u"/>
            </a:pPr>
            <a:r>
              <a:rPr lang="ko-KR" altLang="en-US" sz="1600" b="1" dirty="0">
                <a:latin typeface="+mj-ea"/>
                <a:ea typeface="+mj-ea"/>
              </a:rPr>
              <a:t>서울 남대문시장 상가의 건물주들이 코로나</a:t>
            </a:r>
            <a:r>
              <a:rPr lang="en-US" altLang="ko-KR" sz="1600" b="1" dirty="0">
                <a:latin typeface="+mj-ea"/>
                <a:ea typeface="+mj-ea"/>
              </a:rPr>
              <a:t>19 </a:t>
            </a:r>
            <a:r>
              <a:rPr lang="ko-KR" altLang="en-US" sz="1600" b="1" dirty="0">
                <a:latin typeface="+mj-ea"/>
                <a:ea typeface="+mj-ea"/>
              </a:rPr>
              <a:t>확산에 따른 고통을 분담하기 위해 앞으로 </a:t>
            </a:r>
            <a:r>
              <a:rPr lang="en-US" altLang="ko-KR" sz="1600" b="1" dirty="0">
                <a:latin typeface="+mj-ea"/>
                <a:ea typeface="+mj-ea"/>
              </a:rPr>
              <a:t>3</a:t>
            </a:r>
            <a:r>
              <a:rPr lang="ko-KR" altLang="en-US" sz="1600" b="1" dirty="0">
                <a:latin typeface="+mj-ea"/>
                <a:ea typeface="+mj-ea"/>
              </a:rPr>
              <a:t>개월간 </a:t>
            </a:r>
            <a:r>
              <a:rPr lang="ko-KR" altLang="en-US" sz="1600" b="1" dirty="0">
                <a:solidFill>
                  <a:srgbClr val="0000FF"/>
                </a:solidFill>
                <a:latin typeface="+mj-ea"/>
                <a:ea typeface="+mj-ea"/>
              </a:rPr>
              <a:t>임대료의 </a:t>
            </a:r>
            <a:r>
              <a:rPr lang="en-US" altLang="ko-KR" sz="1600" b="1" dirty="0">
                <a:solidFill>
                  <a:srgbClr val="0000FF"/>
                </a:solidFill>
                <a:latin typeface="+mj-ea"/>
                <a:ea typeface="+mj-ea"/>
              </a:rPr>
              <a:t>20%</a:t>
            </a:r>
            <a:r>
              <a:rPr lang="ko-KR" altLang="en-US" sz="1600" b="1" dirty="0">
                <a:solidFill>
                  <a:srgbClr val="0000FF"/>
                </a:solidFill>
                <a:latin typeface="+mj-ea"/>
                <a:ea typeface="+mj-ea"/>
              </a:rPr>
              <a:t>를 인하해 주기로 결정</a:t>
            </a:r>
            <a:endParaRPr lang="en-US" altLang="ko-KR" sz="1600" b="1" dirty="0">
              <a:solidFill>
                <a:srgbClr val="0000FF"/>
              </a:solidFill>
              <a:latin typeface="+mj-ea"/>
              <a:ea typeface="+mj-ea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u"/>
            </a:pPr>
            <a:endParaRPr lang="en-US" altLang="ko-KR" sz="1600" b="1" dirty="0">
              <a:latin typeface="+mj-ea"/>
              <a:ea typeface="+mj-ea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u"/>
            </a:pPr>
            <a:endParaRPr lang="en-US" altLang="ko-KR" sz="1600" b="1" dirty="0">
              <a:latin typeface="+mj-ea"/>
              <a:ea typeface="+mj-ea"/>
            </a:endParaRPr>
          </a:p>
          <a:p>
            <a:pPr>
              <a:lnSpc>
                <a:spcPct val="90000"/>
              </a:lnSpc>
              <a:buSzPct val="20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altLang="ko-KR" sz="1600" b="1" dirty="0">
                <a:latin typeface="+mj-ea"/>
                <a:ea typeface="+mj-ea"/>
              </a:rPr>
              <a:t> </a:t>
            </a:r>
            <a:r>
              <a:rPr lang="ko-KR" altLang="en-US" sz="1600" b="1" dirty="0">
                <a:latin typeface="+mj-ea"/>
                <a:ea typeface="+mj-ea"/>
              </a:rPr>
              <a:t>상인 </a:t>
            </a:r>
            <a:r>
              <a:rPr lang="en-US" altLang="ko-KR" sz="1600" b="1" dirty="0">
                <a:latin typeface="+mj-ea"/>
                <a:ea typeface="+mj-ea"/>
              </a:rPr>
              <a:t>2000</a:t>
            </a:r>
            <a:r>
              <a:rPr lang="ko-KR" altLang="en-US" sz="1600" b="1" dirty="0">
                <a:latin typeface="+mj-ea"/>
                <a:ea typeface="+mj-ea"/>
              </a:rPr>
              <a:t>여명이 부담을 다소 덜 수 있었고</a:t>
            </a:r>
            <a:r>
              <a:rPr lang="en-US" altLang="ko-KR" sz="1600" b="1" dirty="0">
                <a:latin typeface="+mj-ea"/>
                <a:ea typeface="+mj-ea"/>
              </a:rPr>
              <a:t>, </a:t>
            </a:r>
            <a:r>
              <a:rPr lang="ko-KR" altLang="en-US" sz="1600" b="1" dirty="0">
                <a:latin typeface="+mj-ea"/>
                <a:ea typeface="+mj-ea"/>
              </a:rPr>
              <a:t>코로나</a:t>
            </a:r>
            <a:r>
              <a:rPr lang="en-US" altLang="ko-KR" sz="1600" b="1" dirty="0">
                <a:latin typeface="+mj-ea"/>
                <a:ea typeface="+mj-ea"/>
              </a:rPr>
              <a:t>19 </a:t>
            </a:r>
            <a:r>
              <a:rPr lang="ko-KR" altLang="en-US" sz="1600" b="1" dirty="0">
                <a:latin typeface="+mj-ea"/>
                <a:ea typeface="+mj-ea"/>
              </a:rPr>
              <a:t>사태로 인한 방문객 감소의 어려움을 지역상인과 나누겠다는 취지 이루어짐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767793-01F2-471C-8244-305DAAD181AA}"/>
              </a:ext>
            </a:extLst>
          </p:cNvPr>
          <p:cNvSpPr txBox="1"/>
          <p:nvPr/>
        </p:nvSpPr>
        <p:spPr>
          <a:xfrm>
            <a:off x="4283968" y="6361583"/>
            <a:ext cx="679994" cy="30777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1400" b="1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48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+mn-ea"/>
              </a:rPr>
              <a:t>11/24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72ED5E2-2956-4E11-B77B-EE78C4969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066" y="3167609"/>
            <a:ext cx="5068332" cy="24979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7BEC57-E0A2-4A62-AF05-7D5286671C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62" y="3167610"/>
            <a:ext cx="3777922" cy="249790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36B5984-C8B4-4864-8F3C-7BBE7B5DBCDC}"/>
              </a:ext>
            </a:extLst>
          </p:cNvPr>
          <p:cNvSpPr/>
          <p:nvPr/>
        </p:nvSpPr>
        <p:spPr>
          <a:xfrm>
            <a:off x="449021" y="160703"/>
            <a:ext cx="3114868" cy="349798"/>
          </a:xfrm>
          <a:prstGeom prst="rect">
            <a:avLst/>
          </a:prstGeom>
          <a:solidFill>
            <a:srgbClr val="115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48000">
                      <a:schemeClr val="bg1"/>
                    </a:gs>
                  </a:gsLst>
                  <a:lin ang="5400000" scaled="0"/>
                </a:gradFill>
                <a:latin typeface="+mn-ea"/>
              </a:rPr>
              <a:t>상권 무너짐에 따른 결과 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3955A5-4F0A-474E-84C8-B92FB5A92253}"/>
              </a:ext>
            </a:extLst>
          </p:cNvPr>
          <p:cNvSpPr/>
          <p:nvPr/>
        </p:nvSpPr>
        <p:spPr>
          <a:xfrm>
            <a:off x="29733" y="160703"/>
            <a:ext cx="419287" cy="349798"/>
          </a:xfrm>
          <a:prstGeom prst="rect">
            <a:avLst/>
          </a:prstGeom>
          <a:solidFill>
            <a:srgbClr val="1A8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000" dirty="0">
              <a:latin typeface="나눔바른고딕"/>
              <a:ea typeface="나눔바른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5E7312-B8B2-4B74-8564-A8CC0E508CDE}"/>
              </a:ext>
            </a:extLst>
          </p:cNvPr>
          <p:cNvSpPr txBox="1"/>
          <p:nvPr/>
        </p:nvSpPr>
        <p:spPr>
          <a:xfrm>
            <a:off x="29733" y="171947"/>
            <a:ext cx="440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gradFill>
                  <a:gsLst>
                    <a:gs pos="0">
                      <a:schemeClr val="bg1"/>
                    </a:gs>
                    <a:gs pos="48000">
                      <a:schemeClr val="bg1"/>
                    </a:gs>
                  </a:gsLst>
                  <a:lin ang="5400000" scaled="0"/>
                </a:gradFill>
                <a:latin typeface="나눔바른고딕"/>
                <a:ea typeface="나눔바른고딕"/>
              </a:rPr>
              <a:t>II</a:t>
            </a:r>
            <a:endParaRPr lang="ko-KR" altLang="en-US" sz="1600" b="1" dirty="0">
              <a:gradFill>
                <a:gsLst>
                  <a:gs pos="0">
                    <a:schemeClr val="bg1"/>
                  </a:gs>
                  <a:gs pos="48000">
                    <a:schemeClr val="bg1"/>
                  </a:gs>
                </a:gsLst>
                <a:lin ang="5400000" scaled="0"/>
              </a:gradFill>
              <a:latin typeface="나눔바른고딕"/>
              <a:ea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1006916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A7CCE-4C36-4531-B70D-8EBB4D5DC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0425" y="954618"/>
            <a:ext cx="5083150" cy="1075075"/>
          </a:xfrm>
        </p:spPr>
        <p:txBody>
          <a:bodyPr anchor="b">
            <a:normAutofit fontScale="90000"/>
          </a:bodyPr>
          <a:lstStyle/>
          <a:p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상권문제 해결 사례</a:t>
            </a:r>
            <a:br>
              <a:rPr lang="en-US" altLang="ko-KR" dirty="0"/>
            </a:br>
            <a:r>
              <a:rPr lang="ko-KR" altLang="en-US" dirty="0"/>
              <a:t> </a:t>
            </a:r>
            <a:r>
              <a:rPr lang="ko-KR" altLang="en-US" sz="6000" b="1" dirty="0">
                <a:solidFill>
                  <a:srgbClr val="00B050"/>
                </a:solidFill>
              </a:rPr>
              <a:t>경기지역화폐</a:t>
            </a:r>
            <a:endParaRPr lang="en-US" sz="6000" b="1" dirty="0">
              <a:solidFill>
                <a:srgbClr val="00B050"/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DA3C997-2539-4A32-9E6D-689A3F2B6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08" y="2029693"/>
            <a:ext cx="3674151" cy="435163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7642D-187A-4398-9752-5C30FA8CC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8842" y="2029693"/>
            <a:ext cx="5475158" cy="2798615"/>
          </a:xfrm>
        </p:spPr>
        <p:txBody>
          <a:bodyPr vert="horz" lIns="68580" tIns="34290" rIns="68580" bIns="34290" rtlCol="0" anchor="t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altLang="ko-KR" sz="1600" b="1" dirty="0">
                <a:latin typeface="Arial"/>
                <a:ea typeface="+mn-lt"/>
                <a:cs typeface="+mn-lt"/>
              </a:rPr>
              <a:t>-&gt; </a:t>
            </a:r>
            <a:r>
              <a:rPr lang="ko-KR" altLang="en-US" sz="1600" dirty="0">
                <a:latin typeface="Arial"/>
                <a:ea typeface="+mn-lt"/>
                <a:cs typeface="+mn-lt"/>
              </a:rPr>
              <a:t>긴급재난지원금</a:t>
            </a:r>
            <a:endParaRPr lang="en-US" altLang="ko-KR" sz="1600" dirty="0">
              <a:latin typeface="Arial"/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ko-KR" sz="1600" dirty="0">
                <a:latin typeface="Arial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Arial"/>
                <a:ea typeface="+mn-lt"/>
                <a:cs typeface="+mn-lt"/>
              </a:rPr>
              <a:t>코로나</a:t>
            </a:r>
            <a:r>
              <a:rPr lang="en-US" sz="1600" dirty="0">
                <a:latin typeface="Arial"/>
                <a:ea typeface="+mn-lt"/>
                <a:cs typeface="+mn-lt"/>
              </a:rPr>
              <a:t>19</a:t>
            </a:r>
            <a:r>
              <a:rPr lang="en-US" altLang="ko-KR" sz="1600" dirty="0">
                <a:latin typeface="Arial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Arial"/>
                <a:ea typeface="+mn-lt"/>
                <a:cs typeface="+mn-lt"/>
              </a:rPr>
              <a:t>확산으로</a:t>
            </a:r>
            <a:r>
              <a:rPr lang="en-US" altLang="ko-KR" sz="1600" dirty="0">
                <a:latin typeface="Arial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Arial"/>
                <a:ea typeface="+mn-lt"/>
                <a:cs typeface="+mn-lt"/>
              </a:rPr>
              <a:t>경제적</a:t>
            </a:r>
            <a:r>
              <a:rPr lang="en-US" altLang="ko-KR" sz="1600" dirty="0">
                <a:latin typeface="Arial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Arial"/>
                <a:ea typeface="+mn-lt"/>
                <a:cs typeface="+mn-lt"/>
              </a:rPr>
              <a:t>타격을</a:t>
            </a:r>
            <a:r>
              <a:rPr lang="en-US" altLang="ko-KR" sz="1600" dirty="0">
                <a:latin typeface="Arial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Arial"/>
                <a:ea typeface="+mn-lt"/>
                <a:cs typeface="+mn-lt"/>
              </a:rPr>
              <a:t>입은</a:t>
            </a:r>
            <a:r>
              <a:rPr lang="en-US" altLang="ko-KR" sz="1600" dirty="0">
                <a:latin typeface="Arial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Arial"/>
                <a:ea typeface="+mn-lt"/>
                <a:cs typeface="+mn-lt"/>
              </a:rPr>
              <a:t>국민들을</a:t>
            </a:r>
            <a:r>
              <a:rPr lang="en-US" altLang="ko-KR" sz="1600" dirty="0">
                <a:latin typeface="Arial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Arial"/>
                <a:ea typeface="+mn-lt"/>
                <a:cs typeface="+mn-lt"/>
              </a:rPr>
              <a:t>지원하기</a:t>
            </a:r>
            <a:r>
              <a:rPr lang="en-US" altLang="ko-KR" sz="1600" dirty="0">
                <a:latin typeface="Arial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Arial"/>
                <a:ea typeface="+mn-lt"/>
                <a:cs typeface="+mn-lt"/>
              </a:rPr>
              <a:t>위해</a:t>
            </a:r>
            <a:r>
              <a:rPr lang="en-US" altLang="ko-KR" sz="1600" dirty="0">
                <a:latin typeface="Arial"/>
                <a:ea typeface="+mn-lt"/>
                <a:cs typeface="+mn-lt"/>
              </a:rPr>
              <a:t> </a:t>
            </a:r>
            <a:r>
              <a:rPr lang="ko-KR" altLang="en-US" sz="1600">
                <a:latin typeface="Arial"/>
                <a:ea typeface="+mn-lt"/>
                <a:cs typeface="+mn-lt"/>
              </a:rPr>
              <a:t>정부에서</a:t>
            </a:r>
            <a:r>
              <a:rPr lang="en-US" altLang="ko-KR" sz="1600" dirty="0">
                <a:latin typeface="Arial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Arial"/>
                <a:ea typeface="+mn-lt"/>
                <a:cs typeface="+mn-lt"/>
              </a:rPr>
              <a:t>시행하는</a:t>
            </a:r>
            <a:r>
              <a:rPr lang="en-US" altLang="ko-KR" sz="1600" dirty="0">
                <a:latin typeface="Arial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Arial"/>
                <a:ea typeface="+mn-lt"/>
                <a:cs typeface="+mn-lt"/>
              </a:rPr>
              <a:t>현금</a:t>
            </a:r>
            <a:r>
              <a:rPr lang="en-US" altLang="ko-KR" sz="1600" dirty="0">
                <a:latin typeface="Arial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Arial"/>
                <a:ea typeface="+mn-lt"/>
                <a:cs typeface="+mn-lt"/>
              </a:rPr>
              <a:t>지원</a:t>
            </a:r>
            <a:r>
              <a:rPr lang="en-US" altLang="ko-KR" sz="1600" dirty="0">
                <a:latin typeface="Arial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Arial"/>
                <a:ea typeface="+mn-lt"/>
                <a:cs typeface="+mn-lt"/>
              </a:rPr>
              <a:t>대책</a:t>
            </a:r>
            <a:endParaRPr lang="en-US" altLang="ko-KR" sz="1600" dirty="0">
              <a:latin typeface="Arial"/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600" dirty="0">
              <a:latin typeface="Arial"/>
              <a:cs typeface="Arial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600" b="1" dirty="0">
                <a:latin typeface="Arial"/>
                <a:ea typeface="+mn-lt"/>
                <a:cs typeface="+mn-lt"/>
              </a:rPr>
              <a:t>-&gt;</a:t>
            </a:r>
            <a:r>
              <a:rPr lang="en-US" altLang="ko-KR" sz="1600" dirty="0">
                <a:latin typeface="Arial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Arial"/>
                <a:ea typeface="+mn-lt"/>
                <a:cs typeface="+mn-lt"/>
              </a:rPr>
              <a:t>당초</a:t>
            </a:r>
            <a:r>
              <a:rPr lang="en-US" altLang="ko-KR" sz="1600" dirty="0">
                <a:latin typeface="Arial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Arial"/>
                <a:ea typeface="+mn-lt"/>
                <a:cs typeface="+mn-lt"/>
              </a:rPr>
              <a:t>정부는</a:t>
            </a:r>
            <a:r>
              <a:rPr lang="en-US" altLang="ko-KR" sz="1600" dirty="0">
                <a:latin typeface="Arial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Arial"/>
                <a:ea typeface="+mn-lt"/>
                <a:cs typeface="+mn-lt"/>
              </a:rPr>
              <a:t>소득</a:t>
            </a:r>
            <a:r>
              <a:rPr lang="en-US" altLang="ko-KR" sz="1600" dirty="0">
                <a:latin typeface="Arial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Arial"/>
                <a:ea typeface="+mn-lt"/>
                <a:cs typeface="+mn-lt"/>
              </a:rPr>
              <a:t>하위</a:t>
            </a:r>
            <a:r>
              <a:rPr lang="en-US" sz="1600" dirty="0">
                <a:latin typeface="Arial"/>
                <a:ea typeface="+mn-lt"/>
                <a:cs typeface="+mn-lt"/>
              </a:rPr>
              <a:t> 70%</a:t>
            </a:r>
            <a:r>
              <a:rPr lang="ko-KR" altLang="en-US" sz="1600" dirty="0">
                <a:latin typeface="Arial"/>
                <a:ea typeface="+mn-lt"/>
                <a:cs typeface="+mn-lt"/>
              </a:rPr>
              <a:t>에</a:t>
            </a:r>
            <a:r>
              <a:rPr lang="en-US" sz="1600" dirty="0">
                <a:latin typeface="Arial"/>
                <a:ea typeface="+mn-lt"/>
                <a:cs typeface="+mn-lt"/>
              </a:rPr>
              <a:t> 4</a:t>
            </a:r>
            <a:r>
              <a:rPr lang="ko-KR" altLang="en-US" sz="1600" dirty="0" err="1">
                <a:latin typeface="Arial"/>
                <a:ea typeface="+mn-lt"/>
                <a:cs typeface="+mn-lt"/>
              </a:rPr>
              <a:t>인가구</a:t>
            </a:r>
            <a:r>
              <a:rPr lang="en-US" altLang="ko-KR" sz="1600" dirty="0">
                <a:latin typeface="Arial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Arial"/>
                <a:ea typeface="+mn-lt"/>
                <a:cs typeface="+mn-lt"/>
              </a:rPr>
              <a:t>기준으로</a:t>
            </a:r>
            <a:r>
              <a:rPr lang="en-US" sz="1600" dirty="0">
                <a:latin typeface="Arial"/>
                <a:ea typeface="+mn-lt"/>
                <a:cs typeface="+mn-lt"/>
              </a:rPr>
              <a:t> 100</a:t>
            </a:r>
            <a:r>
              <a:rPr lang="ko-KR" altLang="en-US" sz="1600" dirty="0">
                <a:latin typeface="Arial"/>
                <a:ea typeface="+mn-lt"/>
                <a:cs typeface="+mn-lt"/>
              </a:rPr>
              <a:t>만원의</a:t>
            </a:r>
            <a:r>
              <a:rPr lang="en-US" altLang="ko-KR" sz="1600" dirty="0">
                <a:latin typeface="Arial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Arial"/>
                <a:ea typeface="+mn-lt"/>
                <a:cs typeface="+mn-lt"/>
              </a:rPr>
              <a:t>긴급재난지원금을</a:t>
            </a:r>
            <a:r>
              <a:rPr lang="en-US" altLang="ko-KR" sz="1600" dirty="0">
                <a:latin typeface="Arial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Arial"/>
                <a:ea typeface="+mn-lt"/>
                <a:cs typeface="+mn-lt"/>
              </a:rPr>
              <a:t>지급한다고</a:t>
            </a:r>
            <a:r>
              <a:rPr lang="en-US" altLang="ko-KR" sz="1600" dirty="0">
                <a:latin typeface="Arial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Arial"/>
                <a:ea typeface="+mn-lt"/>
                <a:cs typeface="+mn-lt"/>
              </a:rPr>
              <a:t>밝혔지만</a:t>
            </a:r>
            <a:r>
              <a:rPr lang="en-US" altLang="ko-KR" sz="1600" dirty="0">
                <a:latin typeface="Arial"/>
                <a:ea typeface="+mn-lt"/>
                <a:cs typeface="+mn-lt"/>
              </a:rPr>
              <a:t>, </a:t>
            </a:r>
            <a:r>
              <a:rPr lang="ko-KR" altLang="en-US" sz="1600" dirty="0">
                <a:latin typeface="Arial"/>
                <a:ea typeface="+mn-lt"/>
                <a:cs typeface="+mn-lt"/>
              </a:rPr>
              <a:t>이후에</a:t>
            </a:r>
            <a:r>
              <a:rPr lang="en-US" altLang="ko-KR" sz="1600" dirty="0">
                <a:latin typeface="Arial"/>
                <a:ea typeface="+mn-lt"/>
                <a:cs typeface="+mn-lt"/>
              </a:rPr>
              <a:t> </a:t>
            </a:r>
            <a:r>
              <a:rPr lang="ko-KR" altLang="en-US" sz="1600" dirty="0">
                <a:solidFill>
                  <a:srgbClr val="0000FF"/>
                </a:solidFill>
                <a:latin typeface="Arial"/>
                <a:ea typeface="+mn-lt"/>
                <a:cs typeface="+mn-lt"/>
              </a:rPr>
              <a:t>전</a:t>
            </a:r>
            <a:r>
              <a:rPr lang="en-US" altLang="ko-KR" sz="1600" dirty="0">
                <a:latin typeface="Arial"/>
                <a:ea typeface="+mn-lt"/>
                <a:cs typeface="+mn-lt"/>
              </a:rPr>
              <a:t> </a:t>
            </a:r>
            <a:r>
              <a:rPr lang="ko-KR" altLang="en-US" sz="1600" dirty="0">
                <a:solidFill>
                  <a:srgbClr val="0000FF"/>
                </a:solidFill>
                <a:latin typeface="Arial"/>
                <a:ea typeface="+mn-lt"/>
                <a:cs typeface="+mn-lt"/>
              </a:rPr>
              <a:t>국민</a:t>
            </a:r>
            <a:r>
              <a:rPr lang="en-US" altLang="ko-KR" sz="1600" dirty="0">
                <a:solidFill>
                  <a:srgbClr val="0000FF"/>
                </a:solidFill>
                <a:latin typeface="Arial"/>
                <a:ea typeface="+mn-lt"/>
                <a:cs typeface="+mn-lt"/>
              </a:rPr>
              <a:t> </a:t>
            </a:r>
            <a:r>
              <a:rPr lang="ko-KR" altLang="en-US" sz="1600" dirty="0">
                <a:solidFill>
                  <a:srgbClr val="0000FF"/>
                </a:solidFill>
                <a:latin typeface="Arial"/>
                <a:ea typeface="+mn-lt"/>
                <a:cs typeface="+mn-lt"/>
              </a:rPr>
              <a:t>지급</a:t>
            </a:r>
            <a:r>
              <a:rPr lang="en-US" altLang="ko-KR" sz="1600" dirty="0">
                <a:solidFill>
                  <a:srgbClr val="0000FF"/>
                </a:solidFill>
                <a:latin typeface="Arial"/>
                <a:ea typeface="+mn-lt"/>
                <a:cs typeface="+mn-lt"/>
              </a:rPr>
              <a:t> </a:t>
            </a:r>
            <a:r>
              <a:rPr lang="ko-KR" altLang="en-US" sz="1600" dirty="0">
                <a:solidFill>
                  <a:srgbClr val="0000FF"/>
                </a:solidFill>
                <a:latin typeface="Arial"/>
                <a:ea typeface="+mn-lt"/>
                <a:cs typeface="+mn-lt"/>
              </a:rPr>
              <a:t>방안을</a:t>
            </a:r>
            <a:r>
              <a:rPr lang="en-US" altLang="ko-KR" sz="1600" dirty="0">
                <a:solidFill>
                  <a:srgbClr val="0000FF"/>
                </a:solidFill>
                <a:latin typeface="Arial"/>
                <a:ea typeface="+mn-lt"/>
                <a:cs typeface="+mn-lt"/>
              </a:rPr>
              <a:t> </a:t>
            </a:r>
            <a:r>
              <a:rPr lang="ko-KR" altLang="en-US" sz="1600" dirty="0">
                <a:solidFill>
                  <a:srgbClr val="0000FF"/>
                </a:solidFill>
                <a:latin typeface="Arial"/>
                <a:ea typeface="+mn-lt"/>
                <a:cs typeface="+mn-lt"/>
              </a:rPr>
              <a:t>결정</a:t>
            </a:r>
            <a:endParaRPr lang="en-US" sz="1600" dirty="0">
              <a:solidFill>
                <a:srgbClr val="0000FF"/>
              </a:solidFill>
              <a:latin typeface="Arial"/>
              <a:cs typeface="Arial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altLang="ko-KR" sz="1600" dirty="0">
              <a:latin typeface="Arial"/>
              <a:cs typeface="Arial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ko-KR" altLang="en-US" sz="1600" b="1" dirty="0" err="1">
                <a:latin typeface="Arial"/>
                <a:ea typeface="+mn-lt"/>
                <a:cs typeface="+mn-lt"/>
              </a:rPr>
              <a:t>ㅇ</a:t>
            </a:r>
            <a:r>
              <a:rPr lang="en-US" altLang="ko-KR" sz="1600" dirty="0">
                <a:latin typeface="Arial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Arial"/>
                <a:ea typeface="+mn-lt"/>
                <a:cs typeface="+mn-lt"/>
              </a:rPr>
              <a:t>소비동향 빅데이터</a:t>
            </a:r>
            <a:r>
              <a:rPr lang="en-US" altLang="ko-KR" sz="1600" dirty="0">
                <a:latin typeface="Arial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Arial"/>
                <a:ea typeface="+mn-lt"/>
                <a:cs typeface="+mn-lt"/>
              </a:rPr>
              <a:t>분석</a:t>
            </a:r>
            <a:r>
              <a:rPr lang="en-US" altLang="ko-KR" sz="1600" dirty="0">
                <a:latin typeface="Arial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Arial"/>
                <a:ea typeface="+mn-lt"/>
                <a:cs typeface="+mn-lt"/>
              </a:rPr>
              <a:t>결과</a:t>
            </a:r>
            <a:r>
              <a:rPr lang="en-US" sz="1600" dirty="0">
                <a:latin typeface="Arial"/>
                <a:ea typeface="+mn-lt"/>
                <a:cs typeface="+mn-lt"/>
              </a:rPr>
              <a:t> </a:t>
            </a:r>
            <a:endParaRPr lang="en-US" altLang="ko-KR" sz="1600" dirty="0">
              <a:latin typeface="Arial"/>
              <a:cs typeface="Arial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ko-KR" altLang="en-US" sz="1600" dirty="0">
                <a:latin typeface="Arial"/>
                <a:ea typeface="+mn-lt"/>
                <a:cs typeface="+mn-lt"/>
              </a:rPr>
              <a:t>재난기본소득이</a:t>
            </a:r>
            <a:r>
              <a:rPr lang="en-US" altLang="ko-KR" sz="1600" dirty="0">
                <a:latin typeface="Arial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Arial"/>
                <a:ea typeface="+mn-lt"/>
                <a:cs typeface="+mn-lt"/>
              </a:rPr>
              <a:t>지급된</a:t>
            </a:r>
            <a:r>
              <a:rPr lang="en-US" altLang="ko-KR" sz="1600" dirty="0">
                <a:latin typeface="Arial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Arial"/>
                <a:ea typeface="+mn-lt"/>
                <a:cs typeface="+mn-lt"/>
              </a:rPr>
              <a:t>시점부터 경기도</a:t>
            </a:r>
            <a:r>
              <a:rPr lang="en-US" altLang="ko-KR" sz="1600" dirty="0">
                <a:latin typeface="Arial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Arial"/>
                <a:ea typeface="+mn-lt"/>
                <a:cs typeface="+mn-lt"/>
              </a:rPr>
              <a:t>지역화폐</a:t>
            </a:r>
            <a:r>
              <a:rPr lang="en-US" altLang="ko-KR" sz="1600" dirty="0">
                <a:latin typeface="Arial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Arial"/>
                <a:ea typeface="+mn-lt"/>
                <a:cs typeface="+mn-lt"/>
              </a:rPr>
              <a:t>가맹점</a:t>
            </a:r>
            <a:r>
              <a:rPr lang="en-US" altLang="ko-KR" sz="1600" dirty="0">
                <a:latin typeface="Arial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Arial"/>
                <a:ea typeface="+mn-lt"/>
                <a:cs typeface="+mn-lt"/>
              </a:rPr>
              <a:t>매출이</a:t>
            </a:r>
            <a:r>
              <a:rPr lang="en-US" altLang="ko-KR" sz="1600" dirty="0">
                <a:latin typeface="Arial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Arial"/>
                <a:ea typeface="+mn-lt"/>
                <a:cs typeface="+mn-lt"/>
              </a:rPr>
              <a:t>일반</a:t>
            </a:r>
            <a:r>
              <a:rPr lang="en-US" altLang="ko-KR" sz="1600" dirty="0">
                <a:latin typeface="Arial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Arial"/>
                <a:ea typeface="+mn-lt"/>
                <a:cs typeface="+mn-lt"/>
              </a:rPr>
              <a:t>사업장</a:t>
            </a:r>
            <a:r>
              <a:rPr lang="en-US" sz="1600" dirty="0">
                <a:latin typeface="Arial"/>
                <a:ea typeface="+mn-lt"/>
                <a:cs typeface="+mn-lt"/>
              </a:rPr>
              <a:t>(</a:t>
            </a:r>
            <a:r>
              <a:rPr lang="ko-KR" altLang="en-US" sz="1600" dirty="0">
                <a:latin typeface="Arial"/>
                <a:ea typeface="+mn-lt"/>
                <a:cs typeface="+mn-lt"/>
              </a:rPr>
              <a:t>지역화폐</a:t>
            </a:r>
            <a:r>
              <a:rPr lang="en-US" altLang="ko-KR" sz="1600" dirty="0">
                <a:latin typeface="Arial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Arial"/>
                <a:ea typeface="+mn-lt"/>
                <a:cs typeface="+mn-lt"/>
              </a:rPr>
              <a:t>비</a:t>
            </a:r>
            <a:r>
              <a:rPr lang="en-US" altLang="ko-KR" sz="1600" dirty="0">
                <a:latin typeface="Arial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Arial"/>
                <a:ea typeface="+mn-lt"/>
                <a:cs typeface="+mn-lt"/>
              </a:rPr>
              <a:t>가맹점</a:t>
            </a:r>
            <a:r>
              <a:rPr lang="en-US" sz="1600" dirty="0">
                <a:latin typeface="Arial"/>
                <a:ea typeface="+mn-lt"/>
                <a:cs typeface="+mn-lt"/>
              </a:rPr>
              <a:t>)</a:t>
            </a:r>
            <a:r>
              <a:rPr lang="en-US" altLang="ko-KR" sz="1600" dirty="0">
                <a:latin typeface="Arial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Arial"/>
                <a:ea typeface="+mn-lt"/>
                <a:cs typeface="+mn-lt"/>
              </a:rPr>
              <a:t>매출에</a:t>
            </a:r>
            <a:r>
              <a:rPr lang="en-US" altLang="ko-KR" sz="1600" dirty="0">
                <a:latin typeface="Arial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Arial"/>
                <a:ea typeface="+mn-lt"/>
                <a:cs typeface="+mn-lt"/>
              </a:rPr>
              <a:t>비해</a:t>
            </a:r>
            <a:r>
              <a:rPr lang="en-US" altLang="ko-KR" sz="1600" dirty="0">
                <a:latin typeface="Arial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Arial"/>
                <a:ea typeface="+mn-lt"/>
                <a:cs typeface="+mn-lt"/>
              </a:rPr>
              <a:t>증가</a:t>
            </a:r>
            <a:r>
              <a:rPr lang="en-US" altLang="ko-KR" sz="1600" dirty="0">
                <a:latin typeface="Arial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Arial"/>
                <a:ea typeface="+mn-lt"/>
                <a:cs typeface="+mn-lt"/>
              </a:rPr>
              <a:t>폭 상승</a:t>
            </a:r>
            <a:endParaRPr lang="en-US" altLang="ko-KR" sz="1600" dirty="0">
              <a:latin typeface="Arial"/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600" dirty="0">
              <a:latin typeface="Arial"/>
              <a:cs typeface="Arial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ko-KR" sz="1600" b="1" dirty="0">
                <a:latin typeface="Arial"/>
                <a:ea typeface="+mn-lt"/>
                <a:cs typeface="+mn-lt"/>
              </a:rPr>
              <a:t>=&gt; </a:t>
            </a:r>
            <a:r>
              <a:rPr lang="ko-KR" altLang="en-US" sz="1600" dirty="0">
                <a:latin typeface="Arial"/>
                <a:ea typeface="+mn-lt"/>
                <a:cs typeface="+mn-lt"/>
              </a:rPr>
              <a:t>가족</a:t>
            </a:r>
            <a:r>
              <a:rPr lang="en-US" altLang="ko-KR" sz="1600" dirty="0">
                <a:latin typeface="Arial"/>
                <a:ea typeface="+mn-lt"/>
                <a:cs typeface="+mn-lt"/>
              </a:rPr>
              <a:t>, </a:t>
            </a:r>
            <a:r>
              <a:rPr lang="ko-KR" altLang="en-US" sz="1600" dirty="0">
                <a:latin typeface="Arial"/>
                <a:ea typeface="+mn-lt"/>
                <a:cs typeface="+mn-lt"/>
              </a:rPr>
              <a:t>고객</a:t>
            </a:r>
            <a:r>
              <a:rPr lang="en-US" sz="1600" dirty="0">
                <a:latin typeface="Arial"/>
                <a:ea typeface="+mn-lt"/>
                <a:cs typeface="+mn-lt"/>
              </a:rPr>
              <a:t>,</a:t>
            </a:r>
            <a:r>
              <a:rPr lang="en-US" altLang="ko-KR" sz="1600" dirty="0">
                <a:latin typeface="Arial"/>
                <a:ea typeface="+mn-lt"/>
                <a:cs typeface="+mn-lt"/>
              </a:rPr>
              <a:t> </a:t>
            </a:r>
            <a:r>
              <a:rPr lang="ko-KR" altLang="en-US" sz="1600" dirty="0" err="1">
                <a:latin typeface="Arial"/>
                <a:ea typeface="+mn-lt"/>
                <a:cs typeface="+mn-lt"/>
              </a:rPr>
              <a:t>주변인등</a:t>
            </a:r>
            <a:r>
              <a:rPr lang="en-US" altLang="ko-KR" sz="1600" dirty="0">
                <a:latin typeface="Arial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Arial"/>
                <a:ea typeface="+mn-lt"/>
                <a:cs typeface="+mn-lt"/>
              </a:rPr>
              <a:t>경기지역화폐</a:t>
            </a:r>
            <a:r>
              <a:rPr lang="en-US" altLang="ko-KR" sz="1600" dirty="0">
                <a:latin typeface="Arial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Arial"/>
                <a:ea typeface="+mn-lt"/>
                <a:cs typeface="+mn-lt"/>
              </a:rPr>
              <a:t>사용자 </a:t>
            </a:r>
            <a:r>
              <a:rPr lang="ko-KR" altLang="en-US" sz="1600" dirty="0" err="1">
                <a:latin typeface="Arial"/>
                <a:ea typeface="+mn-lt"/>
                <a:cs typeface="+mn-lt"/>
              </a:rPr>
              <a:t>많아짐</a:t>
            </a:r>
            <a:endParaRPr lang="en-US" altLang="ko-KR" sz="1600" dirty="0">
              <a:latin typeface="Arial"/>
              <a:cs typeface="Arial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ko-KR" altLang="en-US" sz="1600" dirty="0">
                <a:latin typeface="Arial"/>
                <a:ea typeface="+mn-lt"/>
                <a:cs typeface="+mn-lt"/>
              </a:rPr>
              <a:t>마스크</a:t>
            </a:r>
            <a:r>
              <a:rPr lang="en-US" altLang="ko-KR" sz="1600" dirty="0">
                <a:latin typeface="Arial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Arial"/>
                <a:ea typeface="+mn-lt"/>
                <a:cs typeface="+mn-lt"/>
              </a:rPr>
              <a:t>쓰는</a:t>
            </a:r>
            <a:r>
              <a:rPr lang="en-US" altLang="ko-KR" sz="1600" dirty="0">
                <a:latin typeface="Arial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Arial"/>
                <a:ea typeface="+mn-lt"/>
                <a:cs typeface="+mn-lt"/>
              </a:rPr>
              <a:t>태도와</a:t>
            </a:r>
            <a:r>
              <a:rPr lang="en-US" altLang="ko-KR" sz="1600" dirty="0">
                <a:latin typeface="Arial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Arial"/>
                <a:ea typeface="+mn-lt"/>
                <a:cs typeface="+mn-lt"/>
              </a:rPr>
              <a:t>문화가</a:t>
            </a:r>
            <a:r>
              <a:rPr lang="en-US" altLang="ko-KR" sz="1600" dirty="0">
                <a:latin typeface="Arial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Arial"/>
                <a:ea typeface="+mn-lt"/>
                <a:cs typeface="+mn-lt"/>
              </a:rPr>
              <a:t>점점</a:t>
            </a:r>
            <a:r>
              <a:rPr lang="en-US" altLang="ko-KR" sz="1600" dirty="0">
                <a:latin typeface="Arial"/>
                <a:ea typeface="+mn-lt"/>
                <a:cs typeface="+mn-lt"/>
              </a:rPr>
              <a:t> </a:t>
            </a:r>
            <a:r>
              <a:rPr lang="ko-KR" altLang="en-US" sz="1600" dirty="0" err="1">
                <a:latin typeface="Arial"/>
                <a:ea typeface="+mn-lt"/>
                <a:cs typeface="+mn-lt"/>
              </a:rPr>
              <a:t>확진자를</a:t>
            </a:r>
            <a:r>
              <a:rPr lang="en-US" altLang="ko-KR" sz="1600" dirty="0">
                <a:latin typeface="Arial"/>
                <a:ea typeface="+mn-lt"/>
                <a:cs typeface="+mn-lt"/>
              </a:rPr>
              <a:t> </a:t>
            </a:r>
            <a:r>
              <a:rPr lang="ko-KR" altLang="en-US" sz="1600" dirty="0" err="1">
                <a:latin typeface="Arial"/>
                <a:ea typeface="+mn-lt"/>
                <a:cs typeface="+mn-lt"/>
              </a:rPr>
              <a:t>줄여나갈</a:t>
            </a:r>
            <a:r>
              <a:rPr lang="en-US" altLang="ko-KR" sz="1600" dirty="0">
                <a:latin typeface="Arial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Arial"/>
                <a:ea typeface="+mn-lt"/>
                <a:cs typeface="+mn-lt"/>
              </a:rPr>
              <a:t>수</a:t>
            </a:r>
            <a:r>
              <a:rPr lang="en-US" altLang="ko-KR" sz="1600" dirty="0">
                <a:latin typeface="Arial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Arial"/>
                <a:ea typeface="+mn-lt"/>
                <a:cs typeface="+mn-lt"/>
              </a:rPr>
              <a:t>있음</a:t>
            </a:r>
            <a:endParaRPr lang="en-US" altLang="ko-KR" sz="1600" dirty="0">
              <a:latin typeface="Arial"/>
              <a:cs typeface="Arial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ko-KR" altLang="en-US" sz="1600" dirty="0">
                <a:latin typeface="Arial"/>
                <a:ea typeface="+mn-lt"/>
                <a:cs typeface="+mn-lt"/>
              </a:rPr>
              <a:t>실제</a:t>
            </a:r>
            <a:r>
              <a:rPr lang="en-US" altLang="ko-KR" sz="1600" dirty="0">
                <a:latin typeface="Arial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Arial"/>
                <a:ea typeface="+mn-lt"/>
                <a:cs typeface="+mn-lt"/>
              </a:rPr>
              <a:t>그래프로도</a:t>
            </a:r>
            <a:r>
              <a:rPr lang="en-US" altLang="ko-KR" sz="1600" dirty="0">
                <a:latin typeface="Arial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Arial"/>
                <a:ea typeface="+mn-lt"/>
                <a:cs typeface="+mn-lt"/>
              </a:rPr>
              <a:t>알</a:t>
            </a:r>
            <a:r>
              <a:rPr lang="en-US" altLang="ko-KR" sz="1600" dirty="0">
                <a:latin typeface="Arial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Arial"/>
                <a:ea typeface="+mn-lt"/>
                <a:cs typeface="+mn-lt"/>
              </a:rPr>
              <a:t>수</a:t>
            </a:r>
            <a:r>
              <a:rPr lang="en-US" altLang="ko-KR" sz="1600" dirty="0">
                <a:latin typeface="Arial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Arial"/>
                <a:ea typeface="+mn-lt"/>
                <a:cs typeface="+mn-lt"/>
              </a:rPr>
              <a:t>있듯이</a:t>
            </a:r>
            <a:r>
              <a:rPr lang="en-US" altLang="ko-KR" sz="1600" dirty="0">
                <a:latin typeface="Arial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Arial"/>
                <a:ea typeface="+mn-lt"/>
                <a:cs typeface="+mn-lt"/>
              </a:rPr>
              <a:t>앞으로</a:t>
            </a:r>
            <a:r>
              <a:rPr lang="en-US" altLang="ko-KR" sz="1600" dirty="0">
                <a:latin typeface="Arial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Arial"/>
                <a:ea typeface="+mn-lt"/>
                <a:cs typeface="+mn-lt"/>
              </a:rPr>
              <a:t>상권이</a:t>
            </a:r>
            <a:r>
              <a:rPr lang="en-US" altLang="ko-KR" sz="1600" dirty="0">
                <a:latin typeface="Arial"/>
                <a:ea typeface="+mn-lt"/>
                <a:cs typeface="+mn-lt"/>
              </a:rPr>
              <a:t> </a:t>
            </a:r>
            <a:r>
              <a:rPr lang="ko-KR" altLang="en-US" sz="1600" dirty="0" err="1">
                <a:latin typeface="Arial"/>
                <a:ea typeface="+mn-lt"/>
                <a:cs typeface="+mn-lt"/>
              </a:rPr>
              <a:t>경기지역화페로</a:t>
            </a:r>
            <a:r>
              <a:rPr lang="en-US" altLang="ko-KR" sz="1600" dirty="0">
                <a:latin typeface="Arial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Arial"/>
                <a:ea typeface="+mn-lt"/>
                <a:cs typeface="+mn-lt"/>
              </a:rPr>
              <a:t>다시</a:t>
            </a:r>
            <a:r>
              <a:rPr lang="en-US" altLang="ko-KR" sz="1600" dirty="0">
                <a:latin typeface="Arial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Arial"/>
                <a:ea typeface="+mn-lt"/>
                <a:cs typeface="+mn-lt"/>
              </a:rPr>
              <a:t>살아날</a:t>
            </a:r>
            <a:r>
              <a:rPr lang="en-US" altLang="ko-KR" sz="1600" dirty="0">
                <a:latin typeface="Arial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Arial"/>
                <a:ea typeface="+mn-lt"/>
                <a:cs typeface="+mn-lt"/>
              </a:rPr>
              <a:t>수</a:t>
            </a:r>
            <a:r>
              <a:rPr lang="en-US" altLang="ko-KR" sz="1600" dirty="0">
                <a:latin typeface="Arial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Arial"/>
                <a:ea typeface="+mn-lt"/>
                <a:cs typeface="+mn-lt"/>
              </a:rPr>
              <a:t>있음을</a:t>
            </a:r>
            <a:r>
              <a:rPr lang="en-US" altLang="ko-KR" sz="1600" dirty="0">
                <a:latin typeface="Arial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Arial"/>
                <a:ea typeface="+mn-lt"/>
                <a:cs typeface="+mn-lt"/>
              </a:rPr>
              <a:t>직감함</a:t>
            </a:r>
            <a:endParaRPr lang="en-US" altLang="ko-KR" sz="1600" dirty="0">
              <a:latin typeface="Arial"/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ko-KR" sz="1600" dirty="0">
                <a:latin typeface="Arial"/>
                <a:ea typeface="+mn-lt"/>
                <a:cs typeface="+mn-lt"/>
              </a:rPr>
              <a:t> 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725ACD-0690-461C-99DA-C7F90615D553}"/>
              </a:ext>
            </a:extLst>
          </p:cNvPr>
          <p:cNvSpPr/>
          <p:nvPr/>
        </p:nvSpPr>
        <p:spPr>
          <a:xfrm>
            <a:off x="449021" y="160703"/>
            <a:ext cx="3114868" cy="349798"/>
          </a:xfrm>
          <a:prstGeom prst="rect">
            <a:avLst/>
          </a:prstGeom>
          <a:solidFill>
            <a:srgbClr val="115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48000">
                      <a:schemeClr val="bg1"/>
                    </a:gs>
                  </a:gsLst>
                  <a:lin ang="5400000" scaled="0"/>
                </a:gradFill>
                <a:latin typeface="+mn-ea"/>
              </a:rPr>
              <a:t>상권 무너짐에 따른 결과 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9323F4-479B-451A-AD04-A1936F855802}"/>
              </a:ext>
            </a:extLst>
          </p:cNvPr>
          <p:cNvSpPr/>
          <p:nvPr/>
        </p:nvSpPr>
        <p:spPr>
          <a:xfrm>
            <a:off x="29733" y="160703"/>
            <a:ext cx="419287" cy="349798"/>
          </a:xfrm>
          <a:prstGeom prst="rect">
            <a:avLst/>
          </a:prstGeom>
          <a:solidFill>
            <a:srgbClr val="1A8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000" dirty="0">
              <a:latin typeface="나눔바른고딕"/>
              <a:ea typeface="나눔바른고딕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00DF7B-5990-45DD-BF23-1080C47B52FB}"/>
              </a:ext>
            </a:extLst>
          </p:cNvPr>
          <p:cNvSpPr txBox="1"/>
          <p:nvPr/>
        </p:nvSpPr>
        <p:spPr>
          <a:xfrm>
            <a:off x="99241" y="175677"/>
            <a:ext cx="28725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gradFill>
                  <a:gsLst>
                    <a:gs pos="0">
                      <a:schemeClr val="bg1"/>
                    </a:gs>
                    <a:gs pos="48000">
                      <a:schemeClr val="bg1"/>
                    </a:gs>
                  </a:gsLst>
                  <a:lin ang="5400000" scaled="0"/>
                </a:gradFill>
                <a:latin typeface="나눔바른고딕"/>
                <a:ea typeface="나눔바른고딕"/>
              </a:rPr>
              <a:t>II</a:t>
            </a:r>
            <a:endParaRPr lang="ko-KR" altLang="en-US" sz="1600" b="1" dirty="0">
              <a:gradFill>
                <a:gsLst>
                  <a:gs pos="0">
                    <a:schemeClr val="bg1"/>
                  </a:gs>
                  <a:gs pos="48000">
                    <a:schemeClr val="bg1"/>
                  </a:gs>
                </a:gsLst>
                <a:lin ang="5400000" scaled="0"/>
              </a:gradFill>
              <a:latin typeface="나눔바른고딕"/>
              <a:ea typeface="나눔바른고딕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F9F03E-C6DA-4663-B79D-9DBA9F3C7942}"/>
              </a:ext>
            </a:extLst>
          </p:cNvPr>
          <p:cNvSpPr txBox="1"/>
          <p:nvPr/>
        </p:nvSpPr>
        <p:spPr>
          <a:xfrm>
            <a:off x="4283968" y="6361583"/>
            <a:ext cx="679994" cy="30777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1400" b="1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48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+mn-ea"/>
              </a:rPr>
              <a:t>12/24</a:t>
            </a:r>
          </a:p>
        </p:txBody>
      </p:sp>
    </p:spTree>
    <p:extLst>
      <p:ext uri="{BB962C8B-B14F-4D97-AF65-F5344CB8AC3E}">
        <p14:creationId xmlns:p14="http://schemas.microsoft.com/office/powerpoint/2010/main" val="1730728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5357</TotalTime>
  <Words>893</Words>
  <Application>Microsoft Macintosh PowerPoint</Application>
  <PresentationFormat>화면 슬라이드 쇼(4:3)</PresentationFormat>
  <Paragraphs>214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Arial</vt:lpstr>
      <vt:lpstr>Wingdings</vt:lpstr>
      <vt:lpstr>맑은 고딕</vt:lpstr>
      <vt:lpstr>HY헤드라인M</vt:lpstr>
      <vt:lpstr>나눔바른고딕</vt:lpstr>
      <vt:lpstr>Office 테마</vt:lpstr>
      <vt:lpstr>코로나 19 여파로 인한  경제적 부담의 심각성 </vt:lpstr>
      <vt:lpstr>PowerPoint 프레젠테이션</vt:lpstr>
      <vt:lpstr>PowerPoint 프레젠테이션</vt:lpstr>
      <vt:lpstr>PowerPoint 프레젠테이션</vt:lpstr>
      <vt:lpstr>PowerPoint 프레젠테이션</vt:lpstr>
      <vt:lpstr>죽어가는 남대문 시장 </vt:lpstr>
      <vt:lpstr>해결사례  남대문 시장</vt:lpstr>
      <vt:lpstr>PowerPoint 프레젠테이션</vt:lpstr>
      <vt:lpstr>상권문제 해결 사례  경기지역화폐</vt:lpstr>
      <vt:lpstr>PowerPoint 프레젠테이션</vt:lpstr>
      <vt:lpstr>코로나19여파로 인한 실직자 지원금</vt:lpstr>
      <vt:lpstr>코로나19여파로 인한 실직자 지원금</vt:lpstr>
      <vt:lpstr>PowerPoint 프레젠테이션</vt:lpstr>
      <vt:lpstr>긴급재난지원금 목적</vt:lpstr>
      <vt:lpstr>긴급재난지원금 대상</vt:lpstr>
      <vt:lpstr>PowerPoint 프레젠테이션</vt:lpstr>
      <vt:lpstr>코로나19 사회적 거리두기</vt:lpstr>
      <vt:lpstr>사회적 거리두기 캠페인  증가추세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강효원</cp:lastModifiedBy>
  <cp:revision>597</cp:revision>
  <cp:lastPrinted>2017-02-21T08:43:40Z</cp:lastPrinted>
  <dcterms:created xsi:type="dcterms:W3CDTF">2016-10-31T07:26:13Z</dcterms:created>
  <dcterms:modified xsi:type="dcterms:W3CDTF">2023-11-02T17:25:15Z</dcterms:modified>
</cp:coreProperties>
</file>